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
  </p:notesMasterIdLst>
  <p:sldIdLst>
    <p:sldId id="443" r:id="rId2"/>
    <p:sldId id="376" r:id="rId3"/>
    <p:sldId id="371" r:id="rId4"/>
    <p:sldId id="373" r:id="rId5"/>
    <p:sldId id="283" r:id="rId6"/>
    <p:sldId id="277" r:id="rId7"/>
    <p:sldId id="441" r:id="rId8"/>
    <p:sldId id="372" r:id="rId9"/>
    <p:sldId id="282" r:id="rId10"/>
    <p:sldId id="370" r:id="rId11"/>
    <p:sldId id="270" r:id="rId12"/>
    <p:sldId id="374" r:id="rId13"/>
    <p:sldId id="375" r:id="rId14"/>
    <p:sldId id="281" r:id="rId15"/>
    <p:sldId id="444" r:id="rId16"/>
    <p:sldId id="44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FDC0D2"/>
    <a:srgbClr val="E96B0D"/>
    <a:srgbClr val="F37D25"/>
    <a:srgbClr val="B9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38" autoAdjust="0"/>
    <p:restoredTop sz="96247" autoAdjust="0"/>
  </p:normalViewPr>
  <p:slideViewPr>
    <p:cSldViewPr snapToGrid="0">
      <p:cViewPr varScale="1">
        <p:scale>
          <a:sx n="107" d="100"/>
          <a:sy n="107" d="100"/>
        </p:scale>
        <p:origin x="12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9A3EA-9FA3-4FA4-A9B6-A27E9524F03E}"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98915-8EBF-4E28-8ED3-7B872CEDBB42}" type="slidenum">
              <a:rPr lang="en-US" smtClean="0"/>
              <a:t>‹#›</a:t>
            </a:fld>
            <a:endParaRPr lang="en-US"/>
          </a:p>
        </p:txBody>
      </p:sp>
    </p:spTree>
    <p:extLst>
      <p:ext uri="{BB962C8B-B14F-4D97-AF65-F5344CB8AC3E}">
        <p14:creationId xmlns:p14="http://schemas.microsoft.com/office/powerpoint/2010/main" val="1554287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some edge-cases that still affect autonomous vehicles, for instance, </a:t>
            </a:r>
            <a:r>
              <a:rPr lang="en-US" dirty="0" err="1"/>
              <a:t>Teslas</a:t>
            </a:r>
            <a:r>
              <a:rPr lang="en-US" dirty="0"/>
              <a:t> colliding with emergency service trucks and police cars. The mitigation approach has been to collect continuously the data from cars, have the engineers analyze it, apply an auto-labelling tool, and finally incorporate the data to the training set. In other words, it is practically a closed loop engineering of an AI-system. That’s nice. So, what is wrong with this process? Besides possible ethical concerns with indiscriminate bulk data collection? We see at least two possible problems: first, critical data seem to be collected in an ad hoc and reactive manner; second, it is not clear which engineering principles are steering this process. For these reasons, it is difficult to measure success or provide safety and robustness guarantees to the AI-system.</a:t>
            </a:r>
          </a:p>
        </p:txBody>
      </p:sp>
      <p:sp>
        <p:nvSpPr>
          <p:cNvPr id="4" name="Slide Number Placeholder 3"/>
          <p:cNvSpPr>
            <a:spLocks noGrp="1"/>
          </p:cNvSpPr>
          <p:nvPr>
            <p:ph type="sldNum" sz="quarter" idx="5"/>
          </p:nvPr>
        </p:nvSpPr>
        <p:spPr/>
        <p:txBody>
          <a:bodyPr/>
          <a:lstStyle/>
          <a:p>
            <a:fld id="{8AC98915-8EBF-4E28-8ED3-7B872CEDBB42}" type="slidenum">
              <a:rPr lang="en-US" smtClean="0"/>
              <a:t>3</a:t>
            </a:fld>
            <a:endParaRPr lang="en-US"/>
          </a:p>
        </p:txBody>
      </p:sp>
    </p:spTree>
    <p:extLst>
      <p:ext uri="{BB962C8B-B14F-4D97-AF65-F5344CB8AC3E}">
        <p14:creationId xmlns:p14="http://schemas.microsoft.com/office/powerpoint/2010/main" val="383679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14</a:t>
            </a:fld>
            <a:endParaRPr lang="en-US"/>
          </a:p>
        </p:txBody>
      </p:sp>
    </p:spTree>
    <p:extLst>
      <p:ext uri="{BB962C8B-B14F-4D97-AF65-F5344CB8AC3E}">
        <p14:creationId xmlns:p14="http://schemas.microsoft.com/office/powerpoint/2010/main" val="49210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dirty="0"/>
              <a:t>-Meanwhile, in a broader perspective, industry surveys report that from 55 to 72% of companies are not being able to deploy AI systems.</a:t>
            </a:r>
          </a:p>
          <a:p>
            <a:pPr marL="0" indent="0">
              <a:spcBef>
                <a:spcPts val="0"/>
              </a:spcBef>
              <a:buNone/>
            </a:pPr>
            <a:r>
              <a:rPr lang="en-US" dirty="0"/>
              <a:t>-Why? Because these systems cannot adapt to more complex and evolving realities, in other words, adversarial environments.</a:t>
            </a:r>
          </a:p>
          <a:p>
            <a:pPr marL="0" indent="0">
              <a:spcBef>
                <a:spcPts val="0"/>
              </a:spcBef>
              <a:buNone/>
            </a:pPr>
            <a:r>
              <a:rPr lang="en-US" dirty="0"/>
              <a:t>-This inability to adapt is a problem of lack of robustness in these AI Systems.</a:t>
            </a:r>
          </a:p>
          <a:p>
            <a:pPr marL="0" indent="0">
              <a:spcBef>
                <a:spcPts val="0"/>
              </a:spcBef>
              <a:buNone/>
            </a:pPr>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4</a:t>
            </a:fld>
            <a:endParaRPr lang="en-US"/>
          </a:p>
        </p:txBody>
      </p:sp>
    </p:spTree>
    <p:extLst>
      <p:ext uri="{BB962C8B-B14F-4D97-AF65-F5344CB8AC3E}">
        <p14:creationId xmlns:p14="http://schemas.microsoft.com/office/powerpoint/2010/main" val="3732078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insight is to look at principled ways to produce data for edge-cases and retrain models. For that we could leverage on generative methods and simulators, which can be model-based (like SUMO and Carla) or data-driven (like the MIT Vista). </a:t>
            </a:r>
          </a:p>
        </p:txBody>
      </p:sp>
      <p:sp>
        <p:nvSpPr>
          <p:cNvPr id="4" name="Slide Number Placeholder 3"/>
          <p:cNvSpPr>
            <a:spLocks noGrp="1"/>
          </p:cNvSpPr>
          <p:nvPr>
            <p:ph type="sldNum" sz="quarter" idx="5"/>
          </p:nvPr>
        </p:nvSpPr>
        <p:spPr/>
        <p:txBody>
          <a:bodyPr/>
          <a:lstStyle/>
          <a:p>
            <a:fld id="{8AC98915-8EBF-4E28-8ED3-7B872CEDBB42}" type="slidenum">
              <a:rPr lang="en-US" smtClean="0"/>
              <a:t>5</a:t>
            </a:fld>
            <a:endParaRPr lang="en-US"/>
          </a:p>
        </p:txBody>
      </p:sp>
    </p:spTree>
    <p:extLst>
      <p:ext uri="{BB962C8B-B14F-4D97-AF65-F5344CB8AC3E}">
        <p14:creationId xmlns:p14="http://schemas.microsoft.com/office/powerpoint/2010/main" val="414568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architecture would involve reusing three components out-of-the-box, from bottom-up: the simulator like Carla, Vista, or SUMO for autonomous vehicles, an interface to perform actions and collect rewards and states from the simulator (the Gym interface), and finally a reinforcement learning library, like Stable-Baselines. As an optional component, we could look at safety and robustness models for communication, coordination, and scalability of autonomous vehicles.</a:t>
            </a:r>
          </a:p>
        </p:txBody>
      </p:sp>
      <p:sp>
        <p:nvSpPr>
          <p:cNvPr id="4" name="Slide Number Placeholder 3"/>
          <p:cNvSpPr>
            <a:spLocks noGrp="1"/>
          </p:cNvSpPr>
          <p:nvPr>
            <p:ph type="sldNum" sz="quarter" idx="5"/>
          </p:nvPr>
        </p:nvSpPr>
        <p:spPr/>
        <p:txBody>
          <a:bodyPr/>
          <a:lstStyle/>
          <a:p>
            <a:fld id="{8AC98915-8EBF-4E28-8ED3-7B872CEDBB42}" type="slidenum">
              <a:rPr lang="en-US" smtClean="0"/>
              <a:t>6</a:t>
            </a:fld>
            <a:endParaRPr lang="en-US"/>
          </a:p>
        </p:txBody>
      </p:sp>
    </p:spTree>
    <p:extLst>
      <p:ext uri="{BB962C8B-B14F-4D97-AF65-F5344CB8AC3E}">
        <p14:creationId xmlns:p14="http://schemas.microsoft.com/office/powerpoint/2010/main" val="3464993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C9EBA-D40F-4B2C-8629-D756AD22D0E0}" type="slidenum">
              <a:rPr lang="en-US" smtClean="0"/>
              <a:t>7</a:t>
            </a:fld>
            <a:endParaRPr lang="en-US"/>
          </a:p>
        </p:txBody>
      </p:sp>
    </p:spTree>
    <p:extLst>
      <p:ext uri="{BB962C8B-B14F-4D97-AF65-F5344CB8AC3E}">
        <p14:creationId xmlns:p14="http://schemas.microsoft.com/office/powerpoint/2010/main" val="235304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capabilities of the Carla simulator, which generates various sensor data like camera, GPS, lidar, microwaves radar. The corresponding data of cars and obstacles can also be visualized in 3D and 2D rendering.</a:t>
            </a:r>
          </a:p>
        </p:txBody>
      </p:sp>
      <p:sp>
        <p:nvSpPr>
          <p:cNvPr id="4" name="Slide Number Placeholder 3"/>
          <p:cNvSpPr>
            <a:spLocks noGrp="1"/>
          </p:cNvSpPr>
          <p:nvPr>
            <p:ph type="sldNum" sz="quarter" idx="5"/>
          </p:nvPr>
        </p:nvSpPr>
        <p:spPr/>
        <p:txBody>
          <a:bodyPr/>
          <a:lstStyle/>
          <a:p>
            <a:fld id="{8AC98915-8EBF-4E28-8ED3-7B872CEDBB42}" type="slidenum">
              <a:rPr lang="en-US" smtClean="0"/>
              <a:t>8</a:t>
            </a:fld>
            <a:endParaRPr lang="en-US"/>
          </a:p>
        </p:txBody>
      </p:sp>
    </p:spTree>
    <p:extLst>
      <p:ext uri="{BB962C8B-B14F-4D97-AF65-F5344CB8AC3E}">
        <p14:creationId xmlns:p14="http://schemas.microsoft.com/office/powerpoint/2010/main" val="253088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roadmap contemplates initial lectures to equalize the team’s knowledge on learning and evaluation methods. After that we will do a proof of concept on the simulator, which will give us the confidence to ideate a minimum viable product and corresponding iteration goals. As we progress, we will incrementally produce the deliverables, like technical blog, presentations, and a technical report, which we plan to submit to a conference or workshop.</a:t>
            </a:r>
          </a:p>
        </p:txBody>
      </p:sp>
      <p:sp>
        <p:nvSpPr>
          <p:cNvPr id="4" name="Slide Number Placeholder 3"/>
          <p:cNvSpPr>
            <a:spLocks noGrp="1"/>
          </p:cNvSpPr>
          <p:nvPr>
            <p:ph type="sldNum" sz="quarter" idx="5"/>
          </p:nvPr>
        </p:nvSpPr>
        <p:spPr/>
        <p:txBody>
          <a:bodyPr/>
          <a:lstStyle/>
          <a:p>
            <a:fld id="{8AC98915-8EBF-4E28-8ED3-7B872CEDBB42}" type="slidenum">
              <a:rPr lang="en-US" smtClean="0"/>
              <a:t>9</a:t>
            </a:fld>
            <a:endParaRPr lang="en-US"/>
          </a:p>
        </p:txBody>
      </p:sp>
    </p:spTree>
    <p:extLst>
      <p:ext uri="{BB962C8B-B14F-4D97-AF65-F5344CB8AC3E}">
        <p14:creationId xmlns:p14="http://schemas.microsoft.com/office/powerpoint/2010/main" val="1277502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structured communication plan that involves weekly and monthly meetings, and tools for paper sharing, artifact versioning, collaborative writing, and messaging.</a:t>
            </a:r>
          </a:p>
        </p:txBody>
      </p:sp>
      <p:sp>
        <p:nvSpPr>
          <p:cNvPr id="4" name="Slide Number Placeholder 3"/>
          <p:cNvSpPr>
            <a:spLocks noGrp="1"/>
          </p:cNvSpPr>
          <p:nvPr>
            <p:ph type="sldNum" sz="quarter" idx="5"/>
          </p:nvPr>
        </p:nvSpPr>
        <p:spPr/>
        <p:txBody>
          <a:bodyPr/>
          <a:lstStyle/>
          <a:p>
            <a:fld id="{8AC98915-8EBF-4E28-8ED3-7B872CEDBB42}" type="slidenum">
              <a:rPr lang="en-US" smtClean="0"/>
              <a:t>10</a:t>
            </a:fld>
            <a:endParaRPr lang="en-US"/>
          </a:p>
        </p:txBody>
      </p:sp>
    </p:spTree>
    <p:extLst>
      <p:ext uri="{BB962C8B-B14F-4D97-AF65-F5344CB8AC3E}">
        <p14:creationId xmlns:p14="http://schemas.microsoft.com/office/powerpoint/2010/main" val="158161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references relevant to the project. Thank you for your attention and please get in touch if would like to get more clarifications or exchange ideas. See you soon! Bye.</a:t>
            </a:r>
          </a:p>
          <a:p>
            <a:endParaRPr lang="en-US" dirty="0"/>
          </a:p>
          <a:p>
            <a:r>
              <a:rPr lang="en-US" dirty="0"/>
              <a:t>Principled Engineering + Causal Models</a:t>
            </a:r>
          </a:p>
          <a:p>
            <a:endParaRPr lang="en-US" dirty="0"/>
          </a:p>
          <a:p>
            <a:r>
              <a:rPr lang="en-US" dirty="0"/>
              <a:t>When the model performs better (whatever better means), can we reproduce it in similar contexts (whatever similar means)?</a:t>
            </a:r>
          </a:p>
          <a:p>
            <a:r>
              <a:rPr lang="en-US" dirty="0"/>
              <a:t>This requires forward and backward reasoning. </a:t>
            </a:r>
          </a:p>
          <a:p>
            <a:pPr marL="171450" indent="-171450">
              <a:buFontTx/>
              <a:buChar char="-"/>
            </a:pPr>
            <a:r>
              <a:rPr lang="en-US" dirty="0"/>
              <a:t>The forward reasoning is a set of principles that should be part of an engineering body of knowledge discipline. </a:t>
            </a:r>
          </a:p>
          <a:p>
            <a:pPr marL="171450" indent="-171450">
              <a:buFontTx/>
              <a:buChar char="-"/>
            </a:pPr>
            <a:r>
              <a:rPr lang="en-US" dirty="0"/>
              <a:t>The backward reasoning relies on explaining the outcomes via causal associations.</a:t>
            </a:r>
          </a:p>
          <a:p>
            <a:endParaRPr lang="en-US" dirty="0"/>
          </a:p>
        </p:txBody>
      </p:sp>
      <p:sp>
        <p:nvSpPr>
          <p:cNvPr id="4" name="Slide Number Placeholder 3"/>
          <p:cNvSpPr>
            <a:spLocks noGrp="1"/>
          </p:cNvSpPr>
          <p:nvPr>
            <p:ph type="sldNum" sz="quarter" idx="5"/>
          </p:nvPr>
        </p:nvSpPr>
        <p:spPr/>
        <p:txBody>
          <a:bodyPr/>
          <a:lstStyle/>
          <a:p>
            <a:fld id="{8AC98915-8EBF-4E28-8ED3-7B872CEDBB42}" type="slidenum">
              <a:rPr lang="en-US" smtClean="0"/>
              <a:t>11</a:t>
            </a:fld>
            <a:endParaRPr lang="en-US"/>
          </a:p>
        </p:txBody>
      </p:sp>
    </p:spTree>
    <p:extLst>
      <p:ext uri="{BB962C8B-B14F-4D97-AF65-F5344CB8AC3E}">
        <p14:creationId xmlns:p14="http://schemas.microsoft.com/office/powerpoint/2010/main" val="8433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3"/>
            <a:ext cx="11228919" cy="1375516"/>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478365" y="5277909"/>
            <a:ext cx="11228919"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18" name="Grafik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2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8898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2228866"/>
            <a:ext cx="2112433" cy="4176167"/>
          </a:xfrm>
        </p:spPr>
        <p:txBody>
          <a:bodyPr t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tIns="0"/>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tIns="0"/>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tIns="0"/>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3E79B051-6286-410A-A0C3-33E2D61A012E}" type="datetime1">
              <a:rPr lang="en-US" smtClean="0"/>
              <a:t>4/24/2023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5046104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9203618F-7A97-4851-AF58-5BE4E3DE7438}" type="datetime1">
              <a:rPr lang="en-US" smtClean="0"/>
              <a:t>4/24/2023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1207360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E41B7CC-A434-480C-95B4-E9AC8F79D136}" type="datetime1">
              <a:rPr lang="en-US" smtClean="0"/>
              <a:t>4/24/2023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694038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F8A1C90C-F607-4933-939E-7606E5AEA761}" type="datetime1">
              <a:rPr lang="en-US" smtClean="0"/>
              <a:t>4/24/2023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6568764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081D823-26D6-44ED-B9FB-0E4B1E555DD6}" type="datetime1">
              <a:rPr lang="en-US" smtClean="0"/>
              <a:t>4/24/2023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D5E8C41A-FC87-4F54-87C6-6B6B2E8CE2E7}" type="slidenum">
              <a:rPr lang="en-US" smtClean="0"/>
              <a:t>‹#›</a:t>
            </a:fld>
            <a:endParaRPr lang="en-US"/>
          </a:p>
        </p:txBody>
      </p:sp>
      <p:sp>
        <p:nvSpPr>
          <p:cNvPr id="7" name="Titel 6"/>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1185746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03597810"/>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E178-1D2C-4D34-9140-72A21BFD4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F713A-646F-4AE5-88A2-6F16BCB18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2A8BF-54B6-462B-BDA4-B11FEC402288}"/>
              </a:ext>
            </a:extLst>
          </p:cNvPr>
          <p:cNvSpPr>
            <a:spLocks noGrp="1"/>
          </p:cNvSpPr>
          <p:nvPr>
            <p:ph type="dt" sz="half" idx="10"/>
          </p:nvPr>
        </p:nvSpPr>
        <p:spPr/>
        <p:txBody>
          <a:bodyPr/>
          <a:lstStyle/>
          <a:p>
            <a:fld id="{54E9FF33-69BD-4AC1-92EF-91ACD30A8A7C}" type="datetime1">
              <a:rPr lang="en-US" smtClean="0"/>
              <a:t>4/24/2023</a:t>
            </a:fld>
            <a:endParaRPr lang="en-US"/>
          </a:p>
        </p:txBody>
      </p:sp>
      <p:sp>
        <p:nvSpPr>
          <p:cNvPr id="5" name="Footer Placeholder 4">
            <a:extLst>
              <a:ext uri="{FF2B5EF4-FFF2-40B4-BE49-F238E27FC236}">
                <a16:creationId xmlns:a16="http://schemas.microsoft.com/office/drawing/2014/main" id="{CB0014D6-2970-479D-A425-A8775C401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16F4C-8824-43DA-AD86-C0F8EF775760}"/>
              </a:ext>
            </a:extLst>
          </p:cNvPr>
          <p:cNvSpPr>
            <a:spLocks noGrp="1"/>
          </p:cNvSpPr>
          <p:nvPr>
            <p:ph type="sldNum" sz="quarter" idx="12"/>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4058505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pic>
        <p:nvPicPr>
          <p:cNvPr id="29" name="Grafik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737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1368423"/>
          </a:xfrm>
          <a:noFill/>
        </p:spPr>
        <p:txBody>
          <a:bodyPr lIns="108000" tIns="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478367" y="5277909"/>
            <a:ext cx="11228916"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pic>
        <p:nvPicPr>
          <p:cNvPr id="32" name="Grafik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1"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163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pic>
        <p:nvPicPr>
          <p:cNvPr id="28" name="Grafik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9554" y="319756"/>
            <a:ext cx="1745332" cy="989021"/>
          </a:xfrm>
          <a:prstGeom prst="rect">
            <a:avLst/>
          </a:prstGeom>
        </p:spPr>
      </p:pic>
      <p:pic>
        <p:nvPicPr>
          <p:cNvPr id="10" name="Picture 2" descr="https://www.uni-potsdam.de/fileadmin01/projects/zavz/images/logos/01_UP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888" y="319757"/>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66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478367" y="1653118"/>
            <a:ext cx="9169400" cy="4751917"/>
          </a:xfrm>
          <a:noFill/>
        </p:spPr>
        <p:txBody>
          <a:bodyPr lIns="0" tIns="7200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
        <p:nvSpPr>
          <p:cNvPr id="2" name="Titel 1"/>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3" name="Datumsplatzhalter 2"/>
          <p:cNvSpPr>
            <a:spLocks noGrp="1"/>
          </p:cNvSpPr>
          <p:nvPr>
            <p:ph type="dt" sz="half" idx="11"/>
          </p:nvPr>
        </p:nvSpPr>
        <p:spPr/>
        <p:txBody>
          <a:bodyPr/>
          <a:lstStyle/>
          <a:p>
            <a:fld id="{737C644C-E606-42FE-BD5D-1888FE5BA55C}" type="datetime1">
              <a:rPr lang="en-US" smtClean="0"/>
              <a:t>4/24/2023</a:t>
            </a:fld>
            <a:endParaRPr lang="en-US"/>
          </a:p>
        </p:txBody>
      </p:sp>
      <p:sp>
        <p:nvSpPr>
          <p:cNvPr id="5" name="Fußzeilenplatzhalter 4"/>
          <p:cNvSpPr>
            <a:spLocks noGrp="1"/>
          </p:cNvSpPr>
          <p:nvPr>
            <p:ph type="ftr" sz="quarter" idx="12"/>
          </p:nvPr>
        </p:nvSpPr>
        <p:spPr/>
        <p:txBody>
          <a:bodyPr/>
          <a:lstStyle/>
          <a:p>
            <a:endParaRPr lang="en-US"/>
          </a:p>
        </p:txBody>
      </p:sp>
      <p:sp>
        <p:nvSpPr>
          <p:cNvPr id="6" name="Foliennummernplatzhalter 5"/>
          <p:cNvSpPr>
            <a:spLocks noGrp="1"/>
          </p:cNvSpPr>
          <p:nvPr>
            <p:ph type="sldNum" sz="quarter" idx="13"/>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4238462099"/>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
        <p:nvSpPr>
          <p:cNvPr id="6" name="Datumsplatzhalter 5"/>
          <p:cNvSpPr>
            <a:spLocks noGrp="1"/>
          </p:cNvSpPr>
          <p:nvPr>
            <p:ph type="dt" sz="half" idx="14"/>
          </p:nvPr>
        </p:nvSpPr>
        <p:spPr/>
        <p:txBody>
          <a:bodyPr/>
          <a:lstStyle/>
          <a:p>
            <a:fld id="{FAA33C8C-9777-462B-B971-624C8B937D32}" type="datetime1">
              <a:rPr lang="en-US" smtClean="0"/>
              <a:t>4/24/2023</a:t>
            </a:fld>
            <a:endParaRPr lang="en-US"/>
          </a:p>
        </p:txBody>
      </p:sp>
      <p:sp>
        <p:nvSpPr>
          <p:cNvPr id="7" name="Fußzeilenplatzhalter 6"/>
          <p:cNvSpPr>
            <a:spLocks noGrp="1"/>
          </p:cNvSpPr>
          <p:nvPr>
            <p:ph type="ftr" sz="quarter" idx="15"/>
          </p:nvPr>
        </p:nvSpPr>
        <p:spPr/>
        <p:txBody>
          <a:bodyPr/>
          <a:lstStyle/>
          <a:p>
            <a:endParaRPr lang="en-US"/>
          </a:p>
        </p:txBody>
      </p:sp>
      <p:sp>
        <p:nvSpPr>
          <p:cNvPr id="8" name="Foliennummernplatzhalter 7"/>
          <p:cNvSpPr>
            <a:spLocks noGrp="1"/>
          </p:cNvSpPr>
          <p:nvPr>
            <p:ph type="sldNum" sz="quarter" idx="16"/>
          </p:nvPr>
        </p:nvSpPr>
        <p:spPr/>
        <p:txBody>
          <a:bodyPr/>
          <a:lstStyle/>
          <a:p>
            <a:fld id="{D5E8C41A-FC87-4F54-87C6-6B6B2E8CE2E7}" type="slidenum">
              <a:rPr lang="en-US" smtClean="0"/>
              <a:t>‹#›</a:t>
            </a:fld>
            <a:endParaRPr lang="en-US"/>
          </a:p>
        </p:txBody>
      </p:sp>
    </p:spTree>
    <p:extLst>
      <p:ext uri="{BB962C8B-B14F-4D97-AF65-F5344CB8AC3E}">
        <p14:creationId xmlns:p14="http://schemas.microsoft.com/office/powerpoint/2010/main" val="20343865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p:txBody>
          <a:bodyPr/>
          <a:lstStyle>
            <a:lvl1pPr marL="357708" indent="-357708">
              <a:buClr>
                <a:schemeClr val="accent1"/>
              </a:buClr>
              <a:buSzPct val="80000"/>
              <a:buFont typeface="Arial" panose="020B0604020202020204" pitchFamily="34" charset="0"/>
              <a:buChar char="■"/>
              <a:defRPr baseline="0"/>
            </a:lvl1pPr>
            <a:lvl2pPr marL="715415" indent="-357708">
              <a:buSzPct val="80000"/>
              <a:buFont typeface="Arial" panose="020B0604020202020204" pitchFamily="34" charset="0"/>
              <a:buChar char="□"/>
              <a:defRPr/>
            </a:lvl2pPr>
            <a:lvl3pPr marL="1075240" indent="-35982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F7A9CAAB-18AB-4C99-A955-D113A105A2C8}" type="datetime1">
              <a:rPr lang="en-US" smtClean="0"/>
              <a:t>4/24/2023</a:t>
            </a:fld>
            <a:endParaRPr lang="en-US"/>
          </a:p>
        </p:txBody>
      </p:sp>
      <p:sp>
        <p:nvSpPr>
          <p:cNvPr id="3" name="Footer Placeholder 2"/>
          <p:cNvSpPr>
            <a:spLocks noGrp="1"/>
          </p:cNvSpPr>
          <p:nvPr>
            <p:ph type="ftr" sz="quarter" idx="15"/>
          </p:nvPr>
        </p:nvSpPr>
        <p:spPr/>
        <p:txBody>
          <a:bodyPr/>
          <a:lstStyle/>
          <a:p>
            <a:endParaRPr lang="en-US"/>
          </a:p>
        </p:txBody>
      </p:sp>
      <p:sp>
        <p:nvSpPr>
          <p:cNvPr id="4" name="Slide Number Placeholder 3"/>
          <p:cNvSpPr>
            <a:spLocks noGrp="1"/>
          </p:cNvSpPr>
          <p:nvPr>
            <p:ph type="sldNum" sz="quarter" idx="16"/>
          </p:nvPr>
        </p:nvSpPr>
        <p:spPr/>
        <p:txBody>
          <a:bodyPr/>
          <a:lstStyle/>
          <a:p>
            <a:fld id="{D5E8C41A-FC87-4F54-87C6-6B6B2E8CE2E7}" type="slidenum">
              <a:rPr lang="en-US" smtClean="0"/>
              <a:t>‹#›</a:t>
            </a:fld>
            <a:endParaRPr lang="en-US"/>
          </a:p>
        </p:txBody>
      </p:sp>
      <p:sp>
        <p:nvSpPr>
          <p:cNvPr id="5" name="Titel 4"/>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2158546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p:txBody>
          <a:bodyPr/>
          <a:lstStyle/>
          <a:p>
            <a:fld id="{0FB5800C-B8B9-4AEC-9461-303ECD34A55E}" type="datetime1">
              <a:rPr lang="en-US" smtClean="0"/>
              <a:t>4/24/2023</a:t>
            </a:fld>
            <a:endParaRPr lang="en-US"/>
          </a:p>
        </p:txBody>
      </p:sp>
      <p:sp>
        <p:nvSpPr>
          <p:cNvPr id="4" name="Footer Placeholder 3"/>
          <p:cNvSpPr>
            <a:spLocks noGrp="1"/>
          </p:cNvSpPr>
          <p:nvPr>
            <p:ph type="ftr" sz="quarter" idx="16"/>
          </p:nvPr>
        </p:nvSpPr>
        <p:spPr/>
        <p:txBody>
          <a:bodyPr/>
          <a:lstStyle/>
          <a:p>
            <a:endParaRPr lang="en-US"/>
          </a:p>
        </p:txBody>
      </p:sp>
      <p:sp>
        <p:nvSpPr>
          <p:cNvPr id="5" name="Slide Number Placeholder 4"/>
          <p:cNvSpPr>
            <a:spLocks noGrp="1"/>
          </p:cNvSpPr>
          <p:nvPr>
            <p:ph type="sldNum" sz="quarter" idx="17"/>
          </p:nvPr>
        </p:nvSpPr>
        <p:spPr/>
        <p:txBody>
          <a:bodyPr/>
          <a:lstStyle/>
          <a:p>
            <a:fld id="{D5E8C41A-FC87-4F54-87C6-6B6B2E8CE2E7}"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7305446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537D171A-F80E-48BF-BB17-90764E7C6592}" type="datetime1">
              <a:rPr lang="en-US" smtClean="0"/>
              <a:t>4/24/2023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D5E8C41A-FC87-4F54-87C6-6B6B2E8CE2E7}" type="slidenum">
              <a:rPr lang="en-US" smtClean="0"/>
              <a:t>‹#›</a:t>
            </a:fld>
            <a:endParaRPr lang="en-US"/>
          </a:p>
        </p:txBody>
      </p:sp>
      <p:sp>
        <p:nvSpPr>
          <p:cNvPr id="6" name="Titel 5"/>
          <p:cNvSpPr>
            <a:spLocks noGrp="1"/>
          </p:cNvSpPr>
          <p:nvPr>
            <p:ph type="title" hasCustomPrompt="1"/>
          </p:nvPr>
        </p:nvSpPr>
        <p:spPr/>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de-DE" dirty="0"/>
          </a:p>
        </p:txBody>
      </p:sp>
    </p:spTree>
    <p:extLst>
      <p:ext uri="{BB962C8B-B14F-4D97-AF65-F5344CB8AC3E}">
        <p14:creationId xmlns:p14="http://schemas.microsoft.com/office/powerpoint/2010/main" val="38337565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113638" y="402981"/>
            <a:ext cx="813044" cy="811324"/>
          </a:xfrm>
          <a:prstGeom prst="rect">
            <a:avLst/>
          </a:prstGeom>
        </p:spPr>
      </p:pic>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Placeholder 1"/>
          <p:cNvSpPr>
            <a:spLocks noGrp="1"/>
          </p:cNvSpPr>
          <p:nvPr>
            <p:ph type="title"/>
          </p:nvPr>
        </p:nvSpPr>
        <p:spPr bwMode="gray">
          <a:xfrm>
            <a:off x="478369" y="144001"/>
            <a:ext cx="9169401" cy="1236784"/>
          </a:xfrm>
          <a:prstGeom prst="rect">
            <a:avLst/>
          </a:prstGeom>
        </p:spPr>
        <p:txBody>
          <a:bodyPr vert="horz" lIns="0" tIns="0" rIns="0" bIns="180000" rtlCol="0" anchor="b" anchorCtr="0">
            <a:noAutofit/>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3" name="Text Placeholder 2"/>
          <p:cNvSpPr>
            <a:spLocks noGrp="1"/>
          </p:cNvSpPr>
          <p:nvPr>
            <p:ph type="body" idx="1"/>
          </p:nvPr>
        </p:nvSpPr>
        <p:spPr bwMode="gray">
          <a:xfrm>
            <a:off x="478369" y="1653116"/>
            <a:ext cx="9169401" cy="4751917"/>
          </a:xfrm>
          <a:prstGeom prst="rect">
            <a:avLst/>
          </a:prstGeom>
        </p:spPr>
        <p:txBody>
          <a:bodyPr vert="horz" lIns="0" tIns="72000" rIns="0" bIns="0" rtlCol="0" anchor="t" anchorCtr="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2"/>
          </p:nvPr>
        </p:nvSpPr>
        <p:spPr bwMode="gray">
          <a:xfrm>
            <a:off x="9889069" y="5541237"/>
            <a:ext cx="2063751" cy="623024"/>
          </a:xfrm>
          <a:prstGeom prst="rect">
            <a:avLst/>
          </a:prstGeom>
        </p:spPr>
        <p:txBody>
          <a:bodyPr vert="horz" lIns="108000" tIns="0" rIns="0" bIns="0" rtlCol="0" anchor="t"/>
          <a:lstStyle>
            <a:lvl1pPr algn="l">
              <a:defRPr sz="1400">
                <a:solidFill>
                  <a:schemeClr val="tx1"/>
                </a:solidFill>
              </a:defRPr>
            </a:lvl1pPr>
          </a:lstStyle>
          <a:p>
            <a:fld id="{BA195F18-8015-475E-83BA-9D3CAB0C598D}" type="datetime1">
              <a:rPr lang="en-US" smtClean="0"/>
              <a:t>4/24/2023</a:t>
            </a:fld>
            <a:endParaRPr lang="en-US"/>
          </a:p>
        </p:txBody>
      </p:sp>
      <p:sp>
        <p:nvSpPr>
          <p:cNvPr id="5" name="Footer Placeholder 4"/>
          <p:cNvSpPr>
            <a:spLocks noGrp="1"/>
          </p:cNvSpPr>
          <p:nvPr>
            <p:ph type="ftr" sz="quarter" idx="3"/>
          </p:nvPr>
        </p:nvSpPr>
        <p:spPr bwMode="gray">
          <a:xfrm>
            <a:off x="9889069" y="4749938"/>
            <a:ext cx="2063751" cy="695287"/>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9889069" y="6164260"/>
            <a:ext cx="2063751" cy="240773"/>
          </a:xfrm>
          <a:prstGeom prst="rect">
            <a:avLst/>
          </a:prstGeom>
        </p:spPr>
        <p:txBody>
          <a:bodyPr vert="horz" lIns="108000" tIns="0" rIns="0" bIns="0" rtlCol="0" anchor="b"/>
          <a:lstStyle>
            <a:lvl1pPr algn="l">
              <a:defRPr sz="1400" b="0">
                <a:solidFill>
                  <a:schemeClr val="tx1"/>
                </a:solidFill>
              </a:defRPr>
            </a:lvl1pPr>
          </a:lstStyle>
          <a:p>
            <a:fld id="{D5E8C41A-FC87-4F54-87C6-6B6B2E8CE2E7}"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Rectangle 65"/>
          <p:cNvSpPr/>
          <p:nvPr/>
        </p:nvSpPr>
        <p:spPr bwMode="gray">
          <a:xfrm>
            <a:off x="236227" y="1375439"/>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71" name="Picture 2" descr="https://www.uni-potsdam.de/fileadmin01/projects/zavz/images/logos/01_UPjpg.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888005" y="304678"/>
            <a:ext cx="953881" cy="100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141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ct val="100000"/>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357708"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2pPr>
      <a:lvl3pPr marL="715415"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3pPr>
      <a:lvl4pPr marL="1075240" indent="-359824" algn="l" defTabSz="1219170" rtl="0" eaLnBrk="1" latinLnBrk="0" hangingPunct="1">
        <a:lnSpc>
          <a:spcPct val="100000"/>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ct val="100000"/>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ct val="100000"/>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ct val="1000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irst-name.last-name@hpi.de"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mailto:chistian.adriano@hpi.de"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hyperlink" Target="https://vista.csail.mit.edu/" TargetMode="External"/><Relationship Id="rId3" Type="http://schemas.openxmlformats.org/officeDocument/2006/relationships/hyperlink" Target="https://info.algorithmia.com/hubfs/2019/Whitepapers/The-State-of-Enterprise-ML-2020/Algorithmia_2020_State_of_Enterprise_ML.pdf" TargetMode="External"/><Relationship Id="rId7" Type="http://schemas.openxmlformats.org/officeDocument/2006/relationships/hyperlink" Target="https://carla.org/"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hyperlink" Target="https://arxiv.org/pdf/2109.11620.pdf" TargetMode="External"/><Relationship Id="rId5" Type="http://schemas.openxmlformats.org/officeDocument/2006/relationships/hyperlink" Target="https://www.forbes.com/sites/louiscolumbus/2020/10/04/whats-new-in-gartners-hype-cycle-for-ai-2020/?sh=723a6e57335c" TargetMode="External"/><Relationship Id="rId4" Type="http://schemas.openxmlformats.org/officeDocument/2006/relationships/hyperlink" Target="https://www.capgemini.com/gb-en/research/the-ai-powered-enterpri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109.11620.pdf"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hyperlink" Target="https://vista.csail.mit.edu/" TargetMode="External"/><Relationship Id="rId5" Type="http://schemas.openxmlformats.org/officeDocument/2006/relationships/hyperlink" Target="https://carla.org/" TargetMode="External"/><Relationship Id="rId4" Type="http://schemas.openxmlformats.org/officeDocument/2006/relationships/hyperlink" Target="https://www.youtube.com/watch?v=YUcfahIY2i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s://www.nytimes.com/2023/01/17/magazine/tesla-autopilot-self-driving-elon-musk.html"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s://ark-invest.com/podcast/on-the-road-to-full-autonomy-with-elon-musk/" TargetMode="External"/><Relationship Id="rId5" Type="http://schemas.openxmlformats.org/officeDocument/2006/relationships/hyperlink" Target="https://www.pbs.org/newshour/nation/u-s-safety-regulator-says-automakers-reported-nearly-400-crashes-of-cars-with-automatic-driver-assist" TargetMode="External"/><Relationship Id="rId4" Type="http://schemas.openxmlformats.org/officeDocument/2006/relationships/hyperlink" Target="https://arstechnica.com/cars/2021/08/us-investigates-autopilot-after-11-teslas-crashed-into-emergency-vehicles/" TargetMode="External"/><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93C5DFC-56EC-E19D-D8D8-368CF3DCF6AC}"/>
              </a:ext>
            </a:extLst>
          </p:cNvPr>
          <p:cNvSpPr txBox="1">
            <a:spLocks/>
          </p:cNvSpPr>
          <p:nvPr/>
        </p:nvSpPr>
        <p:spPr>
          <a:xfrm>
            <a:off x="1397000" y="1606488"/>
            <a:ext cx="9144000" cy="2445723"/>
          </a:xfrm>
          <a:prstGeom prst="rect">
            <a:avLst/>
          </a:prstGeom>
        </p:spPr>
        <p:txBody>
          <a:bodyPr>
            <a:noAutofit/>
          </a:bodyPr>
          <a:lstStyle>
            <a:lvl1pPr algn="l" defTabSz="1219170" rtl="0" eaLnBrk="1" latinLnBrk="0" hangingPunct="1">
              <a:spcBef>
                <a:spcPct val="0"/>
              </a:spcBef>
              <a:buNone/>
              <a:defRPr sz="2667" kern="1200" baseline="0">
                <a:solidFill>
                  <a:schemeClr val="bg2"/>
                </a:solidFill>
                <a:latin typeface="+mj-lt"/>
                <a:ea typeface="+mj-ea"/>
                <a:cs typeface="+mj-cs"/>
              </a:defRPr>
            </a:lvl1pPr>
          </a:lstStyle>
          <a:p>
            <a:pPr algn="ctr"/>
            <a:r>
              <a:rPr lang="en-US" sz="3200" dirty="0"/>
              <a:t>Kick-Off</a:t>
            </a:r>
            <a:br>
              <a:rPr lang="en-US" sz="3200" dirty="0"/>
            </a:br>
            <a:r>
              <a:rPr lang="en-US" sz="3200" dirty="0"/>
              <a:t>Autonomous Vehicles: Learning and Simulation for Safe &amp; Robust Behavior</a:t>
            </a:r>
          </a:p>
        </p:txBody>
      </p:sp>
      <p:sp>
        <p:nvSpPr>
          <p:cNvPr id="9" name="Subtitle 2">
            <a:extLst>
              <a:ext uri="{FF2B5EF4-FFF2-40B4-BE49-F238E27FC236}">
                <a16:creationId xmlns:a16="http://schemas.microsoft.com/office/drawing/2014/main" id="{734EED3A-32AC-E5F3-0746-7FA915FDF1F2}"/>
              </a:ext>
            </a:extLst>
          </p:cNvPr>
          <p:cNvSpPr txBox="1">
            <a:spLocks/>
          </p:cNvSpPr>
          <p:nvPr/>
        </p:nvSpPr>
        <p:spPr>
          <a:xfrm>
            <a:off x="2670175" y="4052211"/>
            <a:ext cx="6851650" cy="1966131"/>
          </a:xfrm>
          <a:prstGeom prst="rect">
            <a:avLst/>
          </a:prstGeom>
        </p:spPr>
        <p:txBody>
          <a:bodyPr/>
          <a:lstStyle>
            <a:lvl1pPr marL="0" indent="0" algn="l" defTabSz="1219170" rtl="0" eaLnBrk="1" latinLnBrk="0" hangingPunct="1">
              <a:lnSpc>
                <a:spcPct val="100000"/>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357708"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2pPr>
            <a:lvl3pPr marL="715415" indent="-357708" algn="l" defTabSz="1219170" rtl="0" eaLnBrk="1" latinLnBrk="0" hangingPunct="1">
              <a:lnSpc>
                <a:spcPct val="100000"/>
              </a:lnSpc>
              <a:spcBef>
                <a:spcPts val="400"/>
              </a:spcBef>
              <a:spcAft>
                <a:spcPts val="400"/>
              </a:spcAft>
              <a:buClr>
                <a:schemeClr val="accent1"/>
              </a:buClr>
              <a:buSzPct val="80000"/>
              <a:buFont typeface="Arial" panose="020B0604020202020204" pitchFamily="34" charset="0"/>
              <a:buChar char="□"/>
              <a:defRPr sz="1867" kern="1200">
                <a:solidFill>
                  <a:schemeClr val="tx1"/>
                </a:solidFill>
                <a:latin typeface="+mn-lt"/>
                <a:ea typeface="+mn-ea"/>
                <a:cs typeface="+mn-cs"/>
              </a:defRPr>
            </a:lvl3pPr>
            <a:lvl4pPr marL="1075240" indent="-359824" algn="l" defTabSz="1219170" rtl="0" eaLnBrk="1" latinLnBrk="0" hangingPunct="1">
              <a:lnSpc>
                <a:spcPct val="100000"/>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ct val="100000"/>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ct val="100000"/>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ct val="1000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ct val="1000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gn="ctr"/>
            <a:r>
              <a:rPr lang="en-US" sz="1600" dirty="0"/>
              <a:t>Prof. Dr. Holger Giese</a:t>
            </a:r>
            <a:endParaRPr lang="en-US" sz="1600" b="1" dirty="0"/>
          </a:p>
          <a:p>
            <a:pPr algn="ctr"/>
            <a:r>
              <a:rPr lang="en-US" sz="1600" dirty="0"/>
              <a:t>Christian Adriano</a:t>
            </a:r>
            <a:r>
              <a:rPr lang="en-US" sz="1600" b="1" dirty="0"/>
              <a:t> </a:t>
            </a:r>
            <a:r>
              <a:rPr lang="en-US" sz="1200" dirty="0"/>
              <a:t>(Chris) </a:t>
            </a:r>
          </a:p>
          <a:p>
            <a:pPr algn="ctr"/>
            <a:r>
              <a:rPr lang="en-US" sz="1600" dirty="0"/>
              <a:t>He Xu</a:t>
            </a:r>
          </a:p>
          <a:p>
            <a:pPr algn="ctr"/>
            <a:r>
              <a:rPr lang="en-US" sz="1600" dirty="0"/>
              <a:t>System Analysis and Modeling Group</a:t>
            </a:r>
          </a:p>
          <a:p>
            <a:pPr algn="ctr"/>
            <a:r>
              <a:rPr lang="en-US" sz="1100" dirty="0"/>
              <a:t>Our contact: </a:t>
            </a:r>
            <a:r>
              <a:rPr lang="en-US" sz="1100" dirty="0">
                <a:hlinkClick r:id="rId2"/>
              </a:rPr>
              <a:t>first-name.last-name@hpi.de</a:t>
            </a:r>
            <a:r>
              <a:rPr lang="en-US" sz="1100" dirty="0"/>
              <a:t> </a:t>
            </a:r>
          </a:p>
        </p:txBody>
      </p:sp>
    </p:spTree>
    <p:extLst>
      <p:ext uri="{BB962C8B-B14F-4D97-AF65-F5344CB8AC3E}">
        <p14:creationId xmlns:p14="http://schemas.microsoft.com/office/powerpoint/2010/main" val="9535249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1E85-F882-469F-B88F-4664B51599B4}"/>
              </a:ext>
            </a:extLst>
          </p:cNvPr>
          <p:cNvSpPr>
            <a:spLocks noGrp="1"/>
          </p:cNvSpPr>
          <p:nvPr>
            <p:ph type="title"/>
          </p:nvPr>
        </p:nvSpPr>
        <p:spPr/>
        <p:txBody>
          <a:bodyPr/>
          <a:lstStyle/>
          <a:p>
            <a:r>
              <a:rPr lang="en-US" dirty="0"/>
              <a:t>Communication Plan &amp; Organization</a:t>
            </a:r>
          </a:p>
        </p:txBody>
      </p:sp>
      <p:graphicFrame>
        <p:nvGraphicFramePr>
          <p:cNvPr id="4" name="Table 4">
            <a:extLst>
              <a:ext uri="{FF2B5EF4-FFF2-40B4-BE49-F238E27FC236}">
                <a16:creationId xmlns:a16="http://schemas.microsoft.com/office/drawing/2014/main" id="{76F4BC91-20F4-4E01-9FB2-23E35073F183}"/>
              </a:ext>
            </a:extLst>
          </p:cNvPr>
          <p:cNvGraphicFramePr>
            <a:graphicFrameLocks noGrp="1"/>
          </p:cNvGraphicFramePr>
          <p:nvPr>
            <p:ph idx="1"/>
            <p:extLst>
              <p:ext uri="{D42A27DB-BD31-4B8C-83A1-F6EECF244321}">
                <p14:modId xmlns:p14="http://schemas.microsoft.com/office/powerpoint/2010/main" val="727067280"/>
              </p:ext>
            </p:extLst>
          </p:nvPr>
        </p:nvGraphicFramePr>
        <p:xfrm>
          <a:off x="224160" y="2769169"/>
          <a:ext cx="11728660" cy="3969544"/>
        </p:xfrm>
        <a:graphic>
          <a:graphicData uri="http://schemas.openxmlformats.org/drawingml/2006/table">
            <a:tbl>
              <a:tblPr firstRow="1" bandRow="1">
                <a:tableStyleId>{5C22544A-7EE6-4342-B048-85BDC9FD1C3A}</a:tableStyleId>
              </a:tblPr>
              <a:tblGrid>
                <a:gridCol w="2440818">
                  <a:extLst>
                    <a:ext uri="{9D8B030D-6E8A-4147-A177-3AD203B41FA5}">
                      <a16:colId xmlns:a16="http://schemas.microsoft.com/office/drawing/2014/main" val="3230664161"/>
                    </a:ext>
                  </a:extLst>
                </a:gridCol>
                <a:gridCol w="3726769">
                  <a:extLst>
                    <a:ext uri="{9D8B030D-6E8A-4147-A177-3AD203B41FA5}">
                      <a16:colId xmlns:a16="http://schemas.microsoft.com/office/drawing/2014/main" val="2221070142"/>
                    </a:ext>
                  </a:extLst>
                </a:gridCol>
                <a:gridCol w="5561073">
                  <a:extLst>
                    <a:ext uri="{9D8B030D-6E8A-4147-A177-3AD203B41FA5}">
                      <a16:colId xmlns:a16="http://schemas.microsoft.com/office/drawing/2014/main" val="278241592"/>
                    </a:ext>
                  </a:extLst>
                </a:gridCol>
              </a:tblGrid>
              <a:tr h="437376">
                <a:tc>
                  <a:txBody>
                    <a:bodyPr/>
                    <a:lstStyle/>
                    <a:p>
                      <a:r>
                        <a:rPr lang="pt-BR" dirty="0"/>
                        <a:t>Motive</a:t>
                      </a:r>
                      <a:endParaRPr lang="en-US" dirty="0"/>
                    </a:p>
                  </a:txBody>
                  <a:tcPr/>
                </a:tc>
                <a:tc>
                  <a:txBody>
                    <a:bodyPr/>
                    <a:lstStyle/>
                    <a:p>
                      <a:r>
                        <a:rPr lang="pt-BR" dirty="0"/>
                        <a:t>Content</a:t>
                      </a:r>
                      <a:endParaRPr lang="en-US" dirty="0"/>
                    </a:p>
                  </a:txBody>
                  <a:tcPr/>
                </a:tc>
                <a:tc>
                  <a:txBody>
                    <a:bodyPr/>
                    <a:lstStyle/>
                    <a:p>
                      <a:r>
                        <a:rPr lang="pt-BR" dirty="0"/>
                        <a:t>Medium</a:t>
                      </a:r>
                      <a:endParaRPr lang="en-US" dirty="0"/>
                    </a:p>
                  </a:txBody>
                  <a:tcPr/>
                </a:tc>
                <a:extLst>
                  <a:ext uri="{0D108BD9-81ED-4DB2-BD59-A6C34878D82A}">
                    <a16:rowId xmlns:a16="http://schemas.microsoft.com/office/drawing/2014/main" val="3061026594"/>
                  </a:ext>
                </a:extLst>
              </a:tr>
              <a:tr h="379431">
                <a:tc>
                  <a:txBody>
                    <a:bodyPr/>
                    <a:lstStyle/>
                    <a:p>
                      <a:r>
                        <a:rPr lang="en-US" sz="2000" b="1" noProof="0"/>
                        <a:t>Artifacts</a:t>
                      </a:r>
                    </a:p>
                  </a:txBody>
                  <a:tcPr/>
                </a:tc>
                <a:tc>
                  <a:txBody>
                    <a:bodyPr/>
                    <a:lstStyle/>
                    <a:p>
                      <a:r>
                        <a:rPr lang="en-US" sz="2000" noProof="0" dirty="0"/>
                        <a:t>Code, Data Documentation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err="1"/>
                        <a:t>Github</a:t>
                      </a:r>
                      <a:r>
                        <a:rPr lang="en-US" sz="2000" noProof="0" dirty="0"/>
                        <a:t>, </a:t>
                      </a:r>
                      <a:r>
                        <a:rPr lang="en-US" sz="2000" noProof="0" dirty="0" err="1"/>
                        <a:t>MiroBoard</a:t>
                      </a:r>
                      <a:r>
                        <a:rPr lang="en-US" sz="2000" noProof="0" dirty="0"/>
                        <a:t>, </a:t>
                      </a:r>
                      <a:r>
                        <a:rPr lang="en-US" sz="2000" noProof="0" dirty="0" err="1"/>
                        <a:t>GoogleDocs</a:t>
                      </a:r>
                      <a:r>
                        <a:rPr lang="en-US" sz="2000" noProof="0" dirty="0"/>
                        <a:t>, Overleaf</a:t>
                      </a:r>
                    </a:p>
                  </a:txBody>
                  <a:tcPr/>
                </a:tc>
                <a:extLst>
                  <a:ext uri="{0D108BD9-81ED-4DB2-BD59-A6C34878D82A}">
                    <a16:rowId xmlns:a16="http://schemas.microsoft.com/office/drawing/2014/main" val="3515688085"/>
                  </a:ext>
                </a:extLst>
              </a:tr>
              <a:tr h="379059">
                <a:tc>
                  <a:txBody>
                    <a:bodyPr/>
                    <a:lstStyle/>
                    <a:p>
                      <a:r>
                        <a:rPr lang="en-US" sz="2000" b="1" noProof="0"/>
                        <a:t>Papers</a:t>
                      </a:r>
                    </a:p>
                  </a:txBody>
                  <a:tcPr/>
                </a:tc>
                <a:tc>
                  <a:txBody>
                    <a:bodyPr/>
                    <a:lstStyle/>
                    <a:p>
                      <a:r>
                        <a:rPr lang="en-US" sz="2000" noProof="0"/>
                        <a:t>Intelectual property </a:t>
                      </a:r>
                    </a:p>
                  </a:txBody>
                  <a:tcPr/>
                </a:tc>
                <a:tc>
                  <a:txBody>
                    <a:bodyPr/>
                    <a:lstStyle/>
                    <a:p>
                      <a:r>
                        <a:rPr lang="en-US" sz="2000" noProof="0"/>
                        <a:t>Zotero</a:t>
                      </a:r>
                    </a:p>
                  </a:txBody>
                  <a:tcPr/>
                </a:tc>
                <a:extLst>
                  <a:ext uri="{0D108BD9-81ED-4DB2-BD59-A6C34878D82A}">
                    <a16:rowId xmlns:a16="http://schemas.microsoft.com/office/drawing/2014/main" val="2251449872"/>
                  </a:ext>
                </a:extLst>
              </a:tr>
              <a:tr h="720171">
                <a:tc>
                  <a:txBody>
                    <a:bodyPr/>
                    <a:lstStyle/>
                    <a:p>
                      <a:r>
                        <a:rPr lang="en-US" sz="2000" b="1" noProof="0"/>
                        <a:t>Messaging ad hoc</a:t>
                      </a:r>
                    </a:p>
                  </a:txBody>
                  <a:tcPr/>
                </a:tc>
                <a:tc>
                  <a:txBody>
                    <a:bodyPr/>
                    <a:lstStyle/>
                    <a:p>
                      <a:r>
                        <a:rPr lang="en-US" sz="2000" noProof="0" dirty="0"/>
                        <a:t>Questions, Suggestions, Sharing </a:t>
                      </a:r>
                    </a:p>
                  </a:txBody>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2000" noProof="0" dirty="0"/>
                        <a:t>Slack</a:t>
                      </a:r>
                      <a:endParaRPr lang="en-US" sz="2000" noProof="0" dirty="0">
                        <a:solidFill>
                          <a:srgbClr val="5A6065"/>
                        </a:solidFill>
                        <a:effectLst/>
                        <a:latin typeface="Arial" panose="020B0604020202020204" pitchFamily="34" charset="0"/>
                      </a:endParaRPr>
                    </a:p>
                    <a:p>
                      <a:endParaRPr lang="en-US" sz="2000" noProof="0" dirty="0"/>
                    </a:p>
                  </a:txBody>
                  <a:tcPr/>
                </a:tc>
                <a:extLst>
                  <a:ext uri="{0D108BD9-81ED-4DB2-BD59-A6C34878D82A}">
                    <a16:rowId xmlns:a16="http://schemas.microsoft.com/office/drawing/2014/main" val="801126484"/>
                  </a:ext>
                </a:extLst>
              </a:tr>
              <a:tr h="670643">
                <a:tc>
                  <a:txBody>
                    <a:bodyPr/>
                    <a:lstStyle/>
                    <a:p>
                      <a:r>
                        <a:rPr lang="en-US" sz="2000" b="1" noProof="0"/>
                        <a:t>Official</a:t>
                      </a:r>
                    </a:p>
                  </a:txBody>
                  <a:tcPr/>
                </a:tc>
                <a:tc>
                  <a:txBody>
                    <a:bodyPr/>
                    <a:lstStyle/>
                    <a:p>
                      <a:r>
                        <a:rPr lang="en-US" sz="2000" noProof="0"/>
                        <a:t>Schedule, Orientations,</a:t>
                      </a:r>
                    </a:p>
                    <a:p>
                      <a:r>
                        <a:rPr lang="en-US" sz="2000" noProof="0"/>
                        <a:t>Administrative issues</a:t>
                      </a:r>
                    </a:p>
                  </a:txBody>
                  <a:tcPr/>
                </a:tc>
                <a:tc>
                  <a:txBody>
                    <a:bodyPr/>
                    <a:lstStyle/>
                    <a:p>
                      <a:r>
                        <a:rPr lang="en-US" sz="2000" noProof="0" dirty="0">
                          <a:hlinkClick r:id="rId3"/>
                        </a:rPr>
                        <a:t>christian.adriano@hpi.de</a:t>
                      </a:r>
                      <a:r>
                        <a:rPr lang="en-US" sz="2000" noProof="0" dirty="0"/>
                        <a:t> </a:t>
                      </a:r>
                    </a:p>
                  </a:txBody>
                  <a:tcPr/>
                </a:tc>
                <a:extLst>
                  <a:ext uri="{0D108BD9-81ED-4DB2-BD59-A6C34878D82A}">
                    <a16:rowId xmlns:a16="http://schemas.microsoft.com/office/drawing/2014/main" val="1833738025"/>
                  </a:ext>
                </a:extLst>
              </a:tr>
              <a:tr h="670643">
                <a:tc>
                  <a:txBody>
                    <a:bodyPr/>
                    <a:lstStyle/>
                    <a:p>
                      <a:r>
                        <a:rPr lang="en-US" sz="2000" b="1" noProof="0"/>
                        <a:t>Meetings</a:t>
                      </a:r>
                    </a:p>
                  </a:txBody>
                  <a:tcPr/>
                </a:tc>
                <a:tc>
                  <a:txBody>
                    <a:bodyPr/>
                    <a:lstStyle/>
                    <a:p>
                      <a:r>
                        <a:rPr lang="en-US" sz="2000" noProof="0"/>
                        <a:t>Lectures, Status, Work meetings</a:t>
                      </a:r>
                    </a:p>
                  </a:txBody>
                  <a:tcPr/>
                </a:tc>
                <a:tc>
                  <a:txBody>
                    <a:bodyPr/>
                    <a:lstStyle/>
                    <a:p>
                      <a:r>
                        <a:rPr lang="en-US" sz="2000" noProof="0" dirty="0"/>
                        <a:t>B-2.2 or Zoom</a:t>
                      </a:r>
                    </a:p>
                  </a:txBody>
                  <a:tcPr/>
                </a:tc>
                <a:extLst>
                  <a:ext uri="{0D108BD9-81ED-4DB2-BD59-A6C34878D82A}">
                    <a16:rowId xmlns:a16="http://schemas.microsoft.com/office/drawing/2014/main" val="142713868"/>
                  </a:ext>
                </a:extLst>
              </a:tr>
              <a:tr h="597613">
                <a:tc>
                  <a:txBody>
                    <a:bodyPr/>
                    <a:lstStyle/>
                    <a:p>
                      <a:r>
                        <a:rPr lang="en-US" sz="2000" b="1" noProof="0" dirty="0"/>
                        <a:t>Emergency</a:t>
                      </a:r>
                    </a:p>
                  </a:txBody>
                  <a:tcPr/>
                </a:tc>
                <a:tc>
                  <a:txBody>
                    <a:bodyPr/>
                    <a:lstStyle/>
                    <a:p>
                      <a:r>
                        <a:rPr lang="en-US" sz="2000" noProof="0" dirty="0"/>
                        <a:t>Call, SMS, messaging</a:t>
                      </a:r>
                    </a:p>
                  </a:txBody>
                  <a:tcPr/>
                </a:tc>
                <a:tc>
                  <a:txBody>
                    <a:bodyPr/>
                    <a:lstStyle/>
                    <a:p>
                      <a:r>
                        <a:rPr lang="en-US" sz="2000" noProof="0" dirty="0"/>
                        <a:t>Chris mobile (check Slack profile)</a:t>
                      </a:r>
                    </a:p>
                  </a:txBody>
                  <a:tcPr/>
                </a:tc>
                <a:extLst>
                  <a:ext uri="{0D108BD9-81ED-4DB2-BD59-A6C34878D82A}">
                    <a16:rowId xmlns:a16="http://schemas.microsoft.com/office/drawing/2014/main" val="3802252096"/>
                  </a:ext>
                </a:extLst>
              </a:tr>
            </a:tbl>
          </a:graphicData>
        </a:graphic>
      </p:graphicFrame>
      <p:sp>
        <p:nvSpPr>
          <p:cNvPr id="5" name="TextBox 4">
            <a:extLst>
              <a:ext uri="{FF2B5EF4-FFF2-40B4-BE49-F238E27FC236}">
                <a16:creationId xmlns:a16="http://schemas.microsoft.com/office/drawing/2014/main" id="{F0B527F8-86C9-01DD-F4C5-4ECFD5DAADC6}"/>
              </a:ext>
            </a:extLst>
          </p:cNvPr>
          <p:cNvSpPr txBox="1"/>
          <p:nvPr/>
        </p:nvSpPr>
        <p:spPr bwMode="gray">
          <a:xfrm>
            <a:off x="224160" y="1536368"/>
            <a:ext cx="10361569" cy="1077218"/>
          </a:xfrm>
          <a:prstGeom prst="rect">
            <a:avLst/>
          </a:prstGeom>
          <a:noFill/>
        </p:spPr>
        <p:txBody>
          <a:bodyPr wrap="square">
            <a:sp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800" dirty="0"/>
              <a:t>Coaching </a:t>
            </a:r>
            <a:r>
              <a:rPr lang="en-US" dirty="0"/>
              <a:t>team – Chris, He, Prof. Giese</a:t>
            </a:r>
            <a:endParaRPr lang="en-US" sz="1800" dirty="0"/>
          </a:p>
          <a:p>
            <a:pPr marL="639763" lvl="1" indent="-182563">
              <a:spcBef>
                <a:spcPts val="300"/>
              </a:spcBef>
              <a:spcAft>
                <a:spcPts val="300"/>
              </a:spcAft>
              <a:buClr>
                <a:schemeClr val="accent1"/>
              </a:buClr>
              <a:buSzPct val="90000"/>
              <a:buFont typeface="Arial" panose="020B0604020202020204" pitchFamily="34" charset="0"/>
              <a:buChar char="■"/>
            </a:pPr>
            <a:r>
              <a:rPr lang="en-US" dirty="0"/>
              <a:t>Weekly meetings – decision making, prioritization, brainstorming solutions</a:t>
            </a:r>
          </a:p>
          <a:p>
            <a:pPr marL="639763" lvl="1" indent="-182563">
              <a:spcBef>
                <a:spcPts val="300"/>
              </a:spcBef>
              <a:spcAft>
                <a:spcPts val="300"/>
              </a:spcAft>
              <a:buClr>
                <a:schemeClr val="accent1"/>
              </a:buClr>
              <a:buSzPct val="90000"/>
              <a:buFont typeface="Arial" panose="020B0604020202020204" pitchFamily="34" charset="0"/>
              <a:buChar char="■"/>
            </a:pPr>
            <a:r>
              <a:rPr lang="en-US" dirty="0"/>
              <a:t>Monthly meetings -  progress update</a:t>
            </a:r>
          </a:p>
        </p:txBody>
      </p:sp>
      <p:sp>
        <p:nvSpPr>
          <p:cNvPr id="3" name="Slide Number Placeholder 2">
            <a:extLst>
              <a:ext uri="{FF2B5EF4-FFF2-40B4-BE49-F238E27FC236}">
                <a16:creationId xmlns:a16="http://schemas.microsoft.com/office/drawing/2014/main" id="{5B14B1C5-357F-B484-ED64-35428B8387FE}"/>
              </a:ext>
            </a:extLst>
          </p:cNvPr>
          <p:cNvSpPr>
            <a:spLocks noGrp="1"/>
          </p:cNvSpPr>
          <p:nvPr>
            <p:ph type="sldNum" sz="quarter" idx="12"/>
          </p:nvPr>
        </p:nvSpPr>
        <p:spPr>
          <a:xfrm>
            <a:off x="11488848" y="1536368"/>
            <a:ext cx="463972" cy="336128"/>
          </a:xfrm>
        </p:spPr>
        <p:txBody>
          <a:bodyPr/>
          <a:lstStyle/>
          <a:p>
            <a:fld id="{D5E8C41A-FC87-4F54-87C6-6B6B2E8CE2E7}" type="slidenum">
              <a:rPr lang="en-US" smtClean="0"/>
              <a:t>10</a:t>
            </a:fld>
            <a:endParaRPr lang="en-US" dirty="0"/>
          </a:p>
        </p:txBody>
      </p:sp>
    </p:spTree>
    <p:extLst>
      <p:ext uri="{BB962C8B-B14F-4D97-AF65-F5344CB8AC3E}">
        <p14:creationId xmlns:p14="http://schemas.microsoft.com/office/powerpoint/2010/main" val="2694790081"/>
      </p:ext>
    </p:extLst>
  </p:cSld>
  <p:clrMapOvr>
    <a:masterClrMapping/>
  </p:clrMapOvr>
  <p:transition advTm="1262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1BCC-3696-4345-B017-63E0C89844A7}"/>
              </a:ext>
            </a:extLst>
          </p:cNvPr>
          <p:cNvSpPr>
            <a:spLocks noGrp="1"/>
          </p:cNvSpPr>
          <p:nvPr>
            <p:ph type="title"/>
          </p:nvPr>
        </p:nvSpPr>
        <p:spPr>
          <a:xfrm>
            <a:off x="478369" y="552733"/>
            <a:ext cx="9169401" cy="828051"/>
          </a:xfrm>
        </p:spPr>
        <p:txBody>
          <a:bodyPr/>
          <a:lstStyle/>
          <a:p>
            <a:r>
              <a:rPr lang="en-US" dirty="0"/>
              <a:t>References-Papers</a:t>
            </a:r>
          </a:p>
        </p:txBody>
      </p:sp>
      <p:sp>
        <p:nvSpPr>
          <p:cNvPr id="3" name="Content Placeholder 2">
            <a:extLst>
              <a:ext uri="{FF2B5EF4-FFF2-40B4-BE49-F238E27FC236}">
                <a16:creationId xmlns:a16="http://schemas.microsoft.com/office/drawing/2014/main" id="{66EFACCC-8914-4274-ACBA-153829A8835C}"/>
              </a:ext>
            </a:extLst>
          </p:cNvPr>
          <p:cNvSpPr>
            <a:spLocks noGrp="1"/>
          </p:cNvSpPr>
          <p:nvPr>
            <p:ph idx="1"/>
          </p:nvPr>
        </p:nvSpPr>
        <p:spPr>
          <a:xfrm>
            <a:off x="136478" y="1341767"/>
            <a:ext cx="12055522" cy="5071733"/>
          </a:xfrm>
        </p:spPr>
        <p:txBody>
          <a:bodyPr/>
          <a:lstStyle/>
          <a:p>
            <a:pPr defTabSz="914400">
              <a:lnSpc>
                <a:spcPct val="150000"/>
              </a:lnSpc>
              <a:spcBef>
                <a:spcPts val="0"/>
              </a:spcBef>
              <a:spcAft>
                <a:spcPts val="0"/>
              </a:spcAft>
              <a:defRPr/>
            </a:pPr>
            <a:r>
              <a:rPr lang="en-US" sz="1300" b="1" dirty="0"/>
              <a:t>[</a:t>
            </a:r>
            <a:r>
              <a:rPr lang="en-US" sz="1300" b="1" dirty="0" err="1"/>
              <a:t>Algorithmia</a:t>
            </a:r>
            <a:r>
              <a:rPr lang="en-US" sz="1300" b="1" dirty="0"/>
              <a:t> 2020]</a:t>
            </a:r>
            <a:r>
              <a:rPr lang="en-US" sz="1300" dirty="0"/>
              <a:t> The State of Enterprise ML, </a:t>
            </a:r>
            <a:r>
              <a:rPr lang="en-US" sz="1300" dirty="0">
                <a:hlinkClick r:id="rId3"/>
              </a:rPr>
              <a:t>https://info.algorithmia.com/hubfs/2019/Whitepapers/The-State-of-Enterprise-ML-2020/Algorithmia_2020_State_of_Enterprise_ML.pdf</a:t>
            </a:r>
            <a:r>
              <a:rPr lang="en-US" sz="1300" dirty="0"/>
              <a:t> </a:t>
            </a:r>
            <a:endParaRPr lang="en-US" sz="1300" b="1" dirty="0"/>
          </a:p>
          <a:p>
            <a:pPr defTabSz="914400">
              <a:lnSpc>
                <a:spcPct val="150000"/>
              </a:lnSpc>
              <a:spcBef>
                <a:spcPts val="0"/>
              </a:spcBef>
              <a:spcAft>
                <a:spcPts val="0"/>
              </a:spcAft>
              <a:defRPr/>
            </a:pPr>
            <a:r>
              <a:rPr lang="en-US" sz="1300" b="1" dirty="0"/>
              <a:t>[Capgemini 2020]</a:t>
            </a:r>
            <a:r>
              <a:rPr lang="en-US" sz="1300" dirty="0"/>
              <a:t> The AI-Powered Enterprise, </a:t>
            </a:r>
            <a:r>
              <a:rPr lang="en-US" sz="1300" dirty="0">
                <a:hlinkClick r:id="rId4"/>
              </a:rPr>
              <a:t>https://www.capgemini.com/gb-en/research/the-ai-powered-enterprise/</a:t>
            </a:r>
            <a:r>
              <a:rPr lang="en-US" sz="1300" dirty="0"/>
              <a:t> </a:t>
            </a:r>
          </a:p>
          <a:p>
            <a:pPr defTabSz="914400">
              <a:lnSpc>
                <a:spcPct val="150000"/>
              </a:lnSpc>
              <a:spcBef>
                <a:spcPts val="0"/>
              </a:spcBef>
              <a:spcAft>
                <a:spcPts val="0"/>
              </a:spcAft>
              <a:defRPr/>
            </a:pPr>
            <a:r>
              <a:rPr lang="en-US" sz="1300" b="1" dirty="0"/>
              <a:t>[Chen et al. 2021]</a:t>
            </a:r>
            <a:r>
              <a:rPr lang="en-US" sz="1300" dirty="0"/>
              <a:t> Decision Transformer: Reinforcement Learning via Sequence Modeling, </a:t>
            </a:r>
            <a:r>
              <a:rPr lang="en-US" sz="1300" i="1" dirty="0"/>
              <a:t>arXiv:2106.01345 </a:t>
            </a:r>
          </a:p>
          <a:p>
            <a:pPr defTabSz="914400">
              <a:lnSpc>
                <a:spcPct val="150000"/>
              </a:lnSpc>
              <a:spcBef>
                <a:spcPts val="0"/>
              </a:spcBef>
              <a:spcAft>
                <a:spcPts val="0"/>
              </a:spcAft>
              <a:defRPr/>
            </a:pPr>
            <a:r>
              <a:rPr lang="en-US" sz="1300" b="1" dirty="0"/>
              <a:t>[</a:t>
            </a:r>
            <a:r>
              <a:rPr lang="en-US" sz="1300" b="1" dirty="0" err="1"/>
              <a:t>D’Amour</a:t>
            </a:r>
            <a:r>
              <a:rPr lang="en-US" sz="1300" b="1" dirty="0"/>
              <a:t> et al. 2020]</a:t>
            </a:r>
            <a:r>
              <a:rPr lang="en-US" sz="1300" dirty="0"/>
              <a:t> </a:t>
            </a:r>
            <a:r>
              <a:rPr lang="en-US" sz="1300" dirty="0" err="1"/>
              <a:t>Underspecification</a:t>
            </a:r>
            <a:r>
              <a:rPr lang="en-US" sz="1300" dirty="0"/>
              <a:t> presents challenges for credibility in modern machine learning, </a:t>
            </a:r>
            <a:r>
              <a:rPr lang="en-US" sz="1300" i="1" dirty="0"/>
              <a:t>arXiv:2011.03395</a:t>
            </a:r>
            <a:endParaRPr lang="en-US" sz="1300" b="1"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dirty="0"/>
              <a:t>[</a:t>
            </a:r>
            <a:r>
              <a:rPr lang="en-US" sz="1300" b="1" dirty="0" err="1"/>
              <a:t>Leibo</a:t>
            </a:r>
            <a:r>
              <a:rPr lang="en-US" sz="1300" b="1" dirty="0"/>
              <a:t>,  et al. 2017]</a:t>
            </a:r>
            <a:r>
              <a:rPr lang="en-US" sz="1300" dirty="0"/>
              <a:t> Multi-agent Reinforcement Learning in Sequential Social Dilemmas.</a:t>
            </a:r>
          </a:p>
          <a:p>
            <a:pPr defTabSz="914400">
              <a:lnSpc>
                <a:spcPct val="150000"/>
              </a:lnSpc>
              <a:spcBef>
                <a:spcPts val="0"/>
              </a:spcBef>
              <a:spcAft>
                <a:spcPts val="0"/>
              </a:spcAft>
              <a:defRPr/>
            </a:pPr>
            <a:r>
              <a:rPr lang="en-US" sz="1300" b="1" dirty="0"/>
              <a:t>[Gartner 2020]</a:t>
            </a:r>
            <a:r>
              <a:rPr lang="en-US" sz="1300" dirty="0"/>
              <a:t> </a:t>
            </a:r>
            <a:r>
              <a:rPr lang="en-US" sz="1300" dirty="0">
                <a:hlinkClick r:id="rId5"/>
              </a:rPr>
              <a:t>https://www.forbes.com/sites/louiscolumbus/2020/10/04/whats-new-in-gartners-hype-cycle-for-ai-2020/?sh=723a6e57335c</a:t>
            </a:r>
            <a:endParaRPr lang="en-US" sz="13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dirty="0"/>
              <a:t>[</a:t>
            </a:r>
            <a:r>
              <a:rPr lang="en-US" sz="1300" b="1" dirty="0" err="1"/>
              <a:t>Janer</a:t>
            </a:r>
            <a:r>
              <a:rPr lang="en-US" sz="1300" b="1" dirty="0"/>
              <a:t> et al. 2021]</a:t>
            </a:r>
            <a:r>
              <a:rPr lang="en-US" sz="1300" dirty="0"/>
              <a:t> </a:t>
            </a:r>
            <a:r>
              <a:rPr lang="en-US" sz="1300" dirty="0" err="1"/>
              <a:t>Janer</a:t>
            </a:r>
            <a:r>
              <a:rPr lang="en-US" sz="1300" dirty="0"/>
              <a:t>, M., et al., Reinforcement learning as one big sequence modeling problem,</a:t>
            </a:r>
            <a:r>
              <a:rPr lang="en-US" sz="1300" i="1" dirty="0"/>
              <a:t> arXiv:2106.02039</a:t>
            </a:r>
            <a:endParaRPr lang="en-US" sz="13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dirty="0"/>
              <a:t>[Jordan 2019] </a:t>
            </a:r>
            <a:r>
              <a:rPr lang="en-US" sz="1300" dirty="0"/>
              <a:t>Jordan, M., Artificial Intelligence, The Revolution Hasn’t Happened Ye, MIT Press</a:t>
            </a:r>
          </a:p>
          <a:p>
            <a:pPr defTabSz="914400">
              <a:lnSpc>
                <a:spcPct val="150000"/>
              </a:lnSpc>
              <a:spcBef>
                <a:spcPts val="0"/>
              </a:spcBef>
              <a:spcAft>
                <a:spcPts val="0"/>
              </a:spcAft>
              <a:defRPr/>
            </a:pPr>
            <a:r>
              <a:rPr lang="en-US" sz="1300" b="1" dirty="0"/>
              <a:t>[Nguyen, et al. 2020]</a:t>
            </a:r>
            <a:r>
              <a:rPr lang="en-US" sz="1300" dirty="0"/>
              <a:t> Deep reinforcement learning for multiagent systems: A review of challenges, solutions, and applications. </a:t>
            </a:r>
            <a:r>
              <a:rPr lang="en-US" sz="1300" i="1" dirty="0"/>
              <a:t>IEEE transactions on cybernetics</a:t>
            </a:r>
            <a:r>
              <a:rPr lang="en-US" sz="1300" dirty="0"/>
              <a:t>, </a:t>
            </a:r>
            <a:r>
              <a:rPr lang="en-US" sz="1300" i="1" dirty="0"/>
              <a:t>50</a:t>
            </a:r>
            <a:r>
              <a:rPr lang="en-US" sz="1300" dirty="0"/>
              <a:t>(9), 3826-3839.</a:t>
            </a:r>
            <a:endParaRPr lang="en-US" sz="1300" b="1" dirty="0"/>
          </a:p>
          <a:p>
            <a:pPr>
              <a:lnSpc>
                <a:spcPct val="150000"/>
              </a:lnSpc>
              <a:spcBef>
                <a:spcPts val="300"/>
              </a:spcBef>
              <a:spcAft>
                <a:spcPts val="300"/>
              </a:spcAft>
              <a:buClr>
                <a:schemeClr val="accent1"/>
              </a:buClr>
              <a:buSzPct val="90000"/>
            </a:pPr>
            <a:r>
              <a:rPr lang="en-US" sz="1300" b="1" dirty="0">
                <a:solidFill>
                  <a:schemeClr val="bg2">
                    <a:lumMod val="75000"/>
                  </a:schemeClr>
                </a:solidFill>
              </a:rPr>
              <a:t>[</a:t>
            </a:r>
            <a:r>
              <a:rPr lang="en-US" sz="1300" b="1" dirty="0" err="1">
                <a:solidFill>
                  <a:schemeClr val="bg2">
                    <a:lumMod val="75000"/>
                  </a:schemeClr>
                </a:solidFill>
              </a:rPr>
              <a:t>Suton</a:t>
            </a:r>
            <a:r>
              <a:rPr lang="en-US" sz="1300" b="1" dirty="0">
                <a:solidFill>
                  <a:schemeClr val="bg2">
                    <a:lumMod val="75000"/>
                  </a:schemeClr>
                </a:solidFill>
              </a:rPr>
              <a:t> &amp; </a:t>
            </a:r>
            <a:r>
              <a:rPr lang="en-US" sz="1300" b="1" dirty="0" err="1">
                <a:solidFill>
                  <a:schemeClr val="bg2">
                    <a:lumMod val="75000"/>
                  </a:schemeClr>
                </a:solidFill>
              </a:rPr>
              <a:t>Barto</a:t>
            </a:r>
            <a:r>
              <a:rPr lang="en-US" sz="1300" b="1" dirty="0">
                <a:solidFill>
                  <a:schemeClr val="bg2">
                    <a:lumMod val="75000"/>
                  </a:schemeClr>
                </a:solidFill>
              </a:rPr>
              <a:t> 2018]</a:t>
            </a:r>
            <a:r>
              <a:rPr lang="en-US" sz="1300" dirty="0">
                <a:solidFill>
                  <a:schemeClr val="bg2">
                    <a:lumMod val="75000"/>
                  </a:schemeClr>
                </a:solidFill>
              </a:rPr>
              <a:t> Reinforcement Learning, An Introduction, MIT Press</a:t>
            </a:r>
          </a:p>
          <a:p>
            <a:pPr>
              <a:spcBef>
                <a:spcPts val="300"/>
              </a:spcBef>
              <a:spcAft>
                <a:spcPts val="300"/>
              </a:spcAft>
              <a:buClr>
                <a:schemeClr val="accent1"/>
              </a:buClr>
              <a:buSzPct val="90000"/>
            </a:pPr>
            <a:r>
              <a:rPr lang="en-US" sz="1300" b="1" dirty="0">
                <a:effectLst/>
                <a:latin typeface="+mj-lt"/>
              </a:rPr>
              <a:t>SUMO-Gym -</a:t>
            </a:r>
            <a:r>
              <a:rPr lang="en-US" sz="1300" dirty="0">
                <a:effectLst/>
                <a:latin typeface="+mj-lt"/>
              </a:rPr>
              <a:t> </a:t>
            </a:r>
            <a:r>
              <a:rPr lang="en-US" sz="1300" dirty="0" err="1">
                <a:effectLst/>
                <a:latin typeface="+mj-lt"/>
              </a:rPr>
              <a:t>Kusari</a:t>
            </a:r>
            <a:r>
              <a:rPr lang="en-US" sz="1300" dirty="0">
                <a:effectLst/>
                <a:latin typeface="+mj-lt"/>
              </a:rPr>
              <a:t>, Arpan, et al. "Enhancing SUMO simulator for simulation-based testing and validation of autonomous vehicles." </a:t>
            </a:r>
            <a:r>
              <a:rPr lang="en-US" sz="1300" i="1" dirty="0">
                <a:effectLst/>
                <a:latin typeface="+mj-lt"/>
              </a:rPr>
              <a:t>2022 IEEE Intelligent Vehicles Symposium (IV)</a:t>
            </a:r>
            <a:r>
              <a:rPr lang="en-US" sz="1300" dirty="0">
                <a:effectLst/>
                <a:latin typeface="+mj-lt"/>
              </a:rPr>
              <a:t>. IEEE, 2022. - </a:t>
            </a:r>
            <a:r>
              <a:rPr lang="en-US" sz="1300" dirty="0">
                <a:effectLst/>
                <a:latin typeface="+mj-lt"/>
                <a:hlinkClick r:id="rId6"/>
              </a:rPr>
              <a:t>https://arxiv.org/pdf/2109.11620.pdf</a:t>
            </a:r>
            <a:r>
              <a:rPr lang="en-US" sz="1300" dirty="0">
                <a:effectLst/>
                <a:latin typeface="+mj-lt"/>
              </a:rPr>
              <a:t> </a:t>
            </a:r>
          </a:p>
          <a:p>
            <a:pPr>
              <a:spcBef>
                <a:spcPts val="300"/>
              </a:spcBef>
              <a:spcAft>
                <a:spcPts val="300"/>
              </a:spcAft>
              <a:buClr>
                <a:schemeClr val="accent1"/>
              </a:buClr>
              <a:buSzPct val="90000"/>
            </a:pPr>
            <a:r>
              <a:rPr lang="en-US" sz="1300" b="1" dirty="0">
                <a:effectLst/>
                <a:latin typeface="+mj-lt"/>
              </a:rPr>
              <a:t>CARLA - </a:t>
            </a:r>
            <a:r>
              <a:rPr lang="en-US" sz="1300" dirty="0">
                <a:effectLst/>
                <a:latin typeface="+mj-lt"/>
              </a:rPr>
              <a:t>Open-source simulator for autonomous driving research - </a:t>
            </a:r>
            <a:r>
              <a:rPr lang="en-US" sz="1300" dirty="0">
                <a:latin typeface="+mj-lt"/>
                <a:hlinkClick r:id="rId7"/>
              </a:rPr>
              <a:t>https://carla.org/</a:t>
            </a:r>
            <a:endParaRPr lang="en-US" sz="1300" dirty="0">
              <a:latin typeface="+mj-lt"/>
            </a:endParaRPr>
          </a:p>
          <a:p>
            <a:pPr>
              <a:spcBef>
                <a:spcPts val="300"/>
              </a:spcBef>
              <a:spcAft>
                <a:spcPts val="300"/>
              </a:spcAft>
              <a:buClr>
                <a:schemeClr val="accent1"/>
              </a:buClr>
              <a:buSzPct val="90000"/>
            </a:pPr>
            <a:r>
              <a:rPr lang="en-US" sz="1300" b="1" dirty="0">
                <a:latin typeface="+mj-lt"/>
              </a:rPr>
              <a:t>MIT VISTA 2.0 </a:t>
            </a:r>
            <a:r>
              <a:rPr lang="en-US" sz="1300" dirty="0">
                <a:latin typeface="+mj-lt"/>
              </a:rPr>
              <a:t>- Data-driven Simulation for Resilient and Sustainable Mobility - </a:t>
            </a:r>
            <a:r>
              <a:rPr lang="en-US" sz="1300" dirty="0">
                <a:latin typeface="+mj-lt"/>
                <a:hlinkClick r:id="rId8"/>
              </a:rPr>
              <a:t>https://vista.csail.mit.edu/</a:t>
            </a:r>
            <a:r>
              <a:rPr lang="en-US" sz="1300" dirty="0">
                <a:latin typeface="+mj-lt"/>
              </a:rPr>
              <a:t> </a:t>
            </a:r>
          </a:p>
          <a:p>
            <a:pPr>
              <a:lnSpc>
                <a:spcPct val="150000"/>
              </a:lnSpc>
              <a:spcBef>
                <a:spcPts val="300"/>
              </a:spcBef>
              <a:spcAft>
                <a:spcPts val="300"/>
              </a:spcAft>
              <a:buClr>
                <a:schemeClr val="accent1"/>
              </a:buClr>
              <a:buSzPct val="90000"/>
            </a:pPr>
            <a:endParaRPr lang="en-US" sz="1400" dirty="0">
              <a:latin typeface="+mj-lt"/>
            </a:endParaRPr>
          </a:p>
          <a:p>
            <a:pPr>
              <a:lnSpc>
                <a:spcPct val="150000"/>
              </a:lnSpc>
              <a:spcBef>
                <a:spcPts val="300"/>
              </a:spcBef>
              <a:spcAft>
                <a:spcPts val="300"/>
              </a:spcAft>
              <a:buClr>
                <a:schemeClr val="accent1"/>
              </a:buClr>
              <a:buSzPct val="90000"/>
            </a:pPr>
            <a:endParaRPr lang="en-US" sz="1400" dirty="0">
              <a:effectLst/>
              <a:latin typeface="+mj-lt"/>
            </a:endParaRPr>
          </a:p>
          <a:p>
            <a:pPr>
              <a:lnSpc>
                <a:spcPct val="150000"/>
              </a:lnSpc>
              <a:spcBef>
                <a:spcPts val="300"/>
              </a:spcBef>
              <a:spcAft>
                <a:spcPts val="300"/>
              </a:spcAft>
              <a:buClr>
                <a:schemeClr val="accent1"/>
              </a:buClr>
              <a:buSzPct val="90000"/>
            </a:pPr>
            <a:endParaRPr lang="en-US" sz="1300" dirty="0"/>
          </a:p>
          <a:p>
            <a:endParaRPr lang="en-US" sz="1400" dirty="0"/>
          </a:p>
        </p:txBody>
      </p:sp>
      <p:sp>
        <p:nvSpPr>
          <p:cNvPr id="4" name="Slide Number Placeholder 3">
            <a:extLst>
              <a:ext uri="{FF2B5EF4-FFF2-40B4-BE49-F238E27FC236}">
                <a16:creationId xmlns:a16="http://schemas.microsoft.com/office/drawing/2014/main" id="{28FB3C36-65DA-33E8-B819-BD853FD8AA71}"/>
              </a:ext>
            </a:extLst>
          </p:cNvPr>
          <p:cNvSpPr>
            <a:spLocks noGrp="1"/>
          </p:cNvSpPr>
          <p:nvPr>
            <p:ph type="sldNum" sz="quarter" idx="12"/>
          </p:nvPr>
        </p:nvSpPr>
        <p:spPr/>
        <p:txBody>
          <a:bodyPr/>
          <a:lstStyle/>
          <a:p>
            <a:fld id="{D5E8C41A-FC87-4F54-87C6-6B6B2E8CE2E7}" type="slidenum">
              <a:rPr lang="en-US" smtClean="0"/>
              <a:t>11</a:t>
            </a:fld>
            <a:endParaRPr lang="en-US"/>
          </a:p>
        </p:txBody>
      </p:sp>
    </p:spTree>
    <p:extLst>
      <p:ext uri="{BB962C8B-B14F-4D97-AF65-F5344CB8AC3E}">
        <p14:creationId xmlns:p14="http://schemas.microsoft.com/office/powerpoint/2010/main" val="2305047511"/>
      </p:ext>
    </p:extLst>
  </p:cSld>
  <p:clrMapOvr>
    <a:masterClrMapping/>
  </p:clrMapOvr>
  <p:transition advTm="1351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C140-6DB1-F342-3FCA-69516EE4045D}"/>
              </a:ext>
            </a:extLst>
          </p:cNvPr>
          <p:cNvSpPr>
            <a:spLocks noGrp="1"/>
          </p:cNvSpPr>
          <p:nvPr>
            <p:ph type="title"/>
          </p:nvPr>
        </p:nvSpPr>
        <p:spPr/>
        <p:txBody>
          <a:bodyPr/>
          <a:lstStyle/>
          <a:p>
            <a:r>
              <a:rPr lang="en-US" dirty="0"/>
              <a:t>Risk management</a:t>
            </a:r>
          </a:p>
        </p:txBody>
      </p:sp>
      <p:sp>
        <p:nvSpPr>
          <p:cNvPr id="3" name="Content Placeholder 2">
            <a:extLst>
              <a:ext uri="{FF2B5EF4-FFF2-40B4-BE49-F238E27FC236}">
                <a16:creationId xmlns:a16="http://schemas.microsoft.com/office/drawing/2014/main" id="{71DFFEE5-211A-78F3-5F41-A00EE1CB394D}"/>
              </a:ext>
            </a:extLst>
          </p:cNvPr>
          <p:cNvSpPr>
            <a:spLocks noGrp="1"/>
          </p:cNvSpPr>
          <p:nvPr>
            <p:ph idx="1"/>
          </p:nvPr>
        </p:nvSpPr>
        <p:spPr>
          <a:xfrm>
            <a:off x="478369" y="1653117"/>
            <a:ext cx="9169401" cy="1775884"/>
          </a:xfrm>
        </p:spPr>
        <p:txBody>
          <a:bodyPr/>
          <a:lstStyle/>
          <a:p>
            <a:pPr>
              <a:buFont typeface="+mj-lt"/>
              <a:buAutoNum type="arabicPeriod"/>
            </a:pPr>
            <a:r>
              <a:rPr lang="en-US" dirty="0">
                <a:effectLst/>
              </a:rPr>
              <a:t>Integration risks (simulators)</a:t>
            </a:r>
          </a:p>
          <a:p>
            <a:pPr>
              <a:buFont typeface="+mj-lt"/>
              <a:buAutoNum type="arabicPeriod"/>
            </a:pPr>
            <a:r>
              <a:rPr lang="en-US" dirty="0">
                <a:effectLst/>
              </a:rPr>
              <a:t>Performance risks (training)</a:t>
            </a:r>
          </a:p>
          <a:p>
            <a:pPr>
              <a:buFont typeface="+mj-lt"/>
              <a:buAutoNum type="arabicPeriod"/>
            </a:pPr>
            <a:r>
              <a:rPr lang="en-US" dirty="0">
                <a:effectLst/>
              </a:rPr>
              <a:t>Scope risks (features necessary for the paper)</a:t>
            </a:r>
          </a:p>
          <a:p>
            <a:pPr>
              <a:buFont typeface="+mj-lt"/>
              <a:buAutoNum type="arabicPeriod"/>
            </a:pPr>
            <a:r>
              <a:rPr lang="en-US" dirty="0">
                <a:effectLst/>
              </a:rPr>
              <a:t>Evaluation risks (threats to validity)</a:t>
            </a:r>
          </a:p>
          <a:p>
            <a:endParaRPr lang="en-US" dirty="0"/>
          </a:p>
        </p:txBody>
      </p:sp>
      <p:sp>
        <p:nvSpPr>
          <p:cNvPr id="5" name="TextBox 4">
            <a:extLst>
              <a:ext uri="{FF2B5EF4-FFF2-40B4-BE49-F238E27FC236}">
                <a16:creationId xmlns:a16="http://schemas.microsoft.com/office/drawing/2014/main" id="{15173F38-5AB3-735E-5BA8-F5737F9FEB5B}"/>
              </a:ext>
            </a:extLst>
          </p:cNvPr>
          <p:cNvSpPr txBox="1"/>
          <p:nvPr/>
        </p:nvSpPr>
        <p:spPr bwMode="gray">
          <a:xfrm>
            <a:off x="1938869" y="4507984"/>
            <a:ext cx="6248400" cy="369332"/>
          </a:xfrm>
          <a:prstGeom prst="rect">
            <a:avLst/>
          </a:prstGeom>
          <a:solidFill>
            <a:schemeClr val="accent3">
              <a:lumMod val="40000"/>
              <a:lumOff val="60000"/>
            </a:schemeClr>
          </a:solidFill>
        </p:spPr>
        <p:txBody>
          <a:bodyPr wrap="square">
            <a:spAutoFit/>
          </a:bodyPr>
          <a:lstStyle/>
          <a:p>
            <a:r>
              <a:rPr lang="en-US" b="1" dirty="0"/>
              <a:t>To Do: </a:t>
            </a:r>
            <a:r>
              <a:rPr lang="en-US" dirty="0"/>
              <a:t>elicit probability, impact, mitigation plan</a:t>
            </a:r>
          </a:p>
        </p:txBody>
      </p:sp>
      <p:sp>
        <p:nvSpPr>
          <p:cNvPr id="4" name="Slide Number Placeholder 3">
            <a:extLst>
              <a:ext uri="{FF2B5EF4-FFF2-40B4-BE49-F238E27FC236}">
                <a16:creationId xmlns:a16="http://schemas.microsoft.com/office/drawing/2014/main" id="{75D60606-5B4C-58F8-9D22-484580A689C8}"/>
              </a:ext>
            </a:extLst>
          </p:cNvPr>
          <p:cNvSpPr>
            <a:spLocks noGrp="1"/>
          </p:cNvSpPr>
          <p:nvPr>
            <p:ph type="sldNum" sz="quarter" idx="12"/>
          </p:nvPr>
        </p:nvSpPr>
        <p:spPr>
          <a:xfrm>
            <a:off x="11379200" y="6164261"/>
            <a:ext cx="573620" cy="198440"/>
          </a:xfrm>
        </p:spPr>
        <p:txBody>
          <a:bodyPr/>
          <a:lstStyle/>
          <a:p>
            <a:fld id="{D5E8C41A-FC87-4F54-87C6-6B6B2E8CE2E7}" type="slidenum">
              <a:rPr lang="en-US" smtClean="0"/>
              <a:t>12</a:t>
            </a:fld>
            <a:endParaRPr lang="en-US" dirty="0"/>
          </a:p>
        </p:txBody>
      </p:sp>
    </p:spTree>
    <p:extLst>
      <p:ext uri="{BB962C8B-B14F-4D97-AF65-F5344CB8AC3E}">
        <p14:creationId xmlns:p14="http://schemas.microsoft.com/office/powerpoint/2010/main" val="54360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676F-BA4D-F207-2F25-03CDF5BCEDD3}"/>
              </a:ext>
            </a:extLst>
          </p:cNvPr>
          <p:cNvSpPr>
            <a:spLocks noGrp="1"/>
          </p:cNvSpPr>
          <p:nvPr>
            <p:ph type="title"/>
          </p:nvPr>
        </p:nvSpPr>
        <p:spPr/>
        <p:txBody>
          <a:bodyPr/>
          <a:lstStyle/>
          <a:p>
            <a:r>
              <a:rPr lang="en-US" dirty="0"/>
              <a:t>Execution plan</a:t>
            </a:r>
          </a:p>
        </p:txBody>
      </p:sp>
      <p:sp>
        <p:nvSpPr>
          <p:cNvPr id="3" name="Content Placeholder 2">
            <a:extLst>
              <a:ext uri="{FF2B5EF4-FFF2-40B4-BE49-F238E27FC236}">
                <a16:creationId xmlns:a16="http://schemas.microsoft.com/office/drawing/2014/main" id="{EE15C7E2-246A-96B1-9E8E-F83861E6A5E0}"/>
              </a:ext>
            </a:extLst>
          </p:cNvPr>
          <p:cNvSpPr>
            <a:spLocks noGrp="1"/>
          </p:cNvSpPr>
          <p:nvPr>
            <p:ph idx="1"/>
          </p:nvPr>
        </p:nvSpPr>
        <p:spPr/>
        <p:txBody>
          <a:bodyPr/>
          <a:lstStyle/>
          <a:p>
            <a:r>
              <a:rPr lang="en-US" dirty="0">
                <a:effectLst/>
              </a:rPr>
              <a:t>How are we going to work?</a:t>
            </a:r>
          </a:p>
          <a:p>
            <a:pPr marL="742950" lvl="1" indent="-285750">
              <a:buFont typeface="Arial" panose="020B0604020202020204" pitchFamily="34" charset="0"/>
              <a:buChar char="•"/>
            </a:pPr>
            <a:r>
              <a:rPr lang="en-US" dirty="0">
                <a:effectLst/>
              </a:rPr>
              <a:t>sprints for MVPs?</a:t>
            </a:r>
          </a:p>
          <a:p>
            <a:pPr marL="742950" lvl="1" indent="-285750">
              <a:buFont typeface="Arial" panose="020B0604020202020204" pitchFamily="34" charset="0"/>
              <a:buChar char="•"/>
            </a:pPr>
            <a:r>
              <a:rPr lang="en-US" dirty="0">
                <a:effectLst/>
              </a:rPr>
              <a:t>issue tracker as kanban?</a:t>
            </a:r>
          </a:p>
          <a:p>
            <a:pPr marL="742950" lvl="1" indent="-285750">
              <a:buFont typeface="Arial" panose="020B0604020202020204" pitchFamily="34" charset="0"/>
              <a:buChar char="•"/>
            </a:pPr>
            <a:r>
              <a:rPr lang="en-US" dirty="0">
                <a:effectLst/>
              </a:rPr>
              <a:t>progress in burn-down charts?</a:t>
            </a:r>
          </a:p>
          <a:p>
            <a:endParaRPr lang="en-US" dirty="0"/>
          </a:p>
        </p:txBody>
      </p:sp>
      <p:sp>
        <p:nvSpPr>
          <p:cNvPr id="4" name="TextBox 3">
            <a:extLst>
              <a:ext uri="{FF2B5EF4-FFF2-40B4-BE49-F238E27FC236}">
                <a16:creationId xmlns:a16="http://schemas.microsoft.com/office/drawing/2014/main" id="{A6678C54-4C66-044F-ADA3-0AAB5C0ED303}"/>
              </a:ext>
            </a:extLst>
          </p:cNvPr>
          <p:cNvSpPr txBox="1"/>
          <p:nvPr/>
        </p:nvSpPr>
        <p:spPr bwMode="gray">
          <a:xfrm>
            <a:off x="3691469" y="4457184"/>
            <a:ext cx="4360331" cy="369332"/>
          </a:xfrm>
          <a:prstGeom prst="rect">
            <a:avLst/>
          </a:prstGeom>
          <a:solidFill>
            <a:schemeClr val="accent3">
              <a:lumMod val="40000"/>
              <a:lumOff val="60000"/>
            </a:schemeClr>
          </a:solidFill>
        </p:spPr>
        <p:txBody>
          <a:bodyPr wrap="square">
            <a:spAutoFit/>
          </a:bodyPr>
          <a:lstStyle/>
          <a:p>
            <a:r>
              <a:rPr lang="en-US" b="1" dirty="0"/>
              <a:t>To Do:</a:t>
            </a:r>
            <a:r>
              <a:rPr lang="en-US" dirty="0"/>
              <a:t> setup tools and first tasks</a:t>
            </a:r>
          </a:p>
        </p:txBody>
      </p:sp>
      <p:sp>
        <p:nvSpPr>
          <p:cNvPr id="5" name="Slide Number Placeholder 4">
            <a:extLst>
              <a:ext uri="{FF2B5EF4-FFF2-40B4-BE49-F238E27FC236}">
                <a16:creationId xmlns:a16="http://schemas.microsoft.com/office/drawing/2014/main" id="{5AD83111-5EDA-5DD5-7EBC-DCEEE0A3651B}"/>
              </a:ext>
            </a:extLst>
          </p:cNvPr>
          <p:cNvSpPr>
            <a:spLocks noGrp="1"/>
          </p:cNvSpPr>
          <p:nvPr>
            <p:ph type="sldNum" sz="quarter" idx="12"/>
          </p:nvPr>
        </p:nvSpPr>
        <p:spPr/>
        <p:txBody>
          <a:bodyPr/>
          <a:lstStyle/>
          <a:p>
            <a:fld id="{D5E8C41A-FC87-4F54-87C6-6B6B2E8CE2E7}" type="slidenum">
              <a:rPr lang="en-US" smtClean="0"/>
              <a:t>13</a:t>
            </a:fld>
            <a:endParaRPr lang="en-US"/>
          </a:p>
        </p:txBody>
      </p:sp>
    </p:spTree>
    <p:extLst>
      <p:ext uri="{BB962C8B-B14F-4D97-AF65-F5344CB8AC3E}">
        <p14:creationId xmlns:p14="http://schemas.microsoft.com/office/powerpoint/2010/main" val="241536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C844-35AC-50CC-A3EE-DFD4399504A0}"/>
              </a:ext>
            </a:extLst>
          </p:cNvPr>
          <p:cNvSpPr>
            <a:spLocks noGrp="1"/>
          </p:cNvSpPr>
          <p:nvPr>
            <p:ph type="title"/>
          </p:nvPr>
        </p:nvSpPr>
        <p:spPr/>
        <p:txBody>
          <a:bodyPr/>
          <a:lstStyle/>
          <a:p>
            <a:r>
              <a:rPr lang="en-US" dirty="0"/>
              <a:t>Comments on the Simulators</a:t>
            </a:r>
          </a:p>
        </p:txBody>
      </p:sp>
      <p:sp>
        <p:nvSpPr>
          <p:cNvPr id="3" name="Content Placeholder 2">
            <a:extLst>
              <a:ext uri="{FF2B5EF4-FFF2-40B4-BE49-F238E27FC236}">
                <a16:creationId xmlns:a16="http://schemas.microsoft.com/office/drawing/2014/main" id="{19EAD58E-469F-3D35-AFD1-A306BC542019}"/>
              </a:ext>
            </a:extLst>
          </p:cNvPr>
          <p:cNvSpPr>
            <a:spLocks noGrp="1"/>
          </p:cNvSpPr>
          <p:nvPr>
            <p:ph idx="1"/>
          </p:nvPr>
        </p:nvSpPr>
        <p:spPr>
          <a:xfrm>
            <a:off x="478369" y="1653116"/>
            <a:ext cx="11300881" cy="5060883"/>
          </a:xfrm>
        </p:spPr>
        <p:txBody>
          <a:bodyPr/>
          <a:lstStyle/>
          <a:p>
            <a:r>
              <a:rPr lang="en-US" sz="1200" b="1" dirty="0">
                <a:effectLst/>
                <a:latin typeface="+mj-lt"/>
              </a:rPr>
              <a:t>SUMO-Gym -</a:t>
            </a:r>
            <a:r>
              <a:rPr lang="en-US" sz="1200" dirty="0">
                <a:effectLst/>
                <a:latin typeface="+mj-lt"/>
              </a:rPr>
              <a:t> </a:t>
            </a:r>
            <a:r>
              <a:rPr lang="en-US" sz="1200" dirty="0" err="1">
                <a:effectLst/>
                <a:latin typeface="+mj-lt"/>
              </a:rPr>
              <a:t>Kusari</a:t>
            </a:r>
            <a:r>
              <a:rPr lang="en-US" sz="1200" dirty="0">
                <a:effectLst/>
                <a:latin typeface="+mj-lt"/>
              </a:rPr>
              <a:t>, Arpan, et al. "Enhancing SUMO simulator for simulation-based testing and validation of autonomous vehicles." </a:t>
            </a:r>
            <a:r>
              <a:rPr lang="en-US" sz="1200" i="1" dirty="0">
                <a:effectLst/>
                <a:latin typeface="+mj-lt"/>
              </a:rPr>
              <a:t>2022 IEEE Intelligent Vehicles Symposium (IV)</a:t>
            </a:r>
            <a:r>
              <a:rPr lang="en-US" sz="1200" dirty="0">
                <a:effectLst/>
                <a:latin typeface="+mj-lt"/>
              </a:rPr>
              <a:t>. IEEE, 2022. - </a:t>
            </a:r>
            <a:r>
              <a:rPr lang="en-US" sz="1200" dirty="0">
                <a:effectLst/>
                <a:latin typeface="+mj-lt"/>
                <a:hlinkClick r:id="rId3"/>
              </a:rPr>
              <a:t>https://arxiv.org/pdf/2109.11620.pdf</a:t>
            </a:r>
            <a:r>
              <a:rPr lang="en-US" sz="1200" dirty="0">
                <a:effectLst/>
                <a:latin typeface="+mj-lt"/>
              </a:rPr>
              <a:t> </a:t>
            </a:r>
          </a:p>
          <a:p>
            <a:pPr marL="643458" lvl="1" indent="-285750">
              <a:buFont typeface="Arial" panose="020B0604020202020204" pitchFamily="34" charset="0"/>
              <a:buChar char="•"/>
            </a:pPr>
            <a:r>
              <a:rPr lang="en-US" sz="1200" dirty="0">
                <a:effectLst/>
                <a:latin typeface="+mj-lt"/>
              </a:rPr>
              <a:t>Car following model - provide real-world like behavior of the background vehicles (BVs)</a:t>
            </a:r>
          </a:p>
          <a:p>
            <a:pPr marL="643458" lvl="1" indent="-285750">
              <a:buFont typeface="Arial" panose="020B0604020202020204" pitchFamily="34" charset="0"/>
              <a:buChar char="•"/>
            </a:pPr>
            <a:r>
              <a:rPr lang="en-US" sz="1200" dirty="0">
                <a:effectLst/>
                <a:latin typeface="+mj-lt"/>
              </a:rPr>
              <a:t>Intelligent Driver Model (IDM) - captures/estimates the driving patterns of individual driver</a:t>
            </a:r>
          </a:p>
          <a:p>
            <a:pPr marL="643458" lvl="1" indent="-285750">
              <a:buFont typeface="Arial" panose="020B0604020202020204" pitchFamily="34" charset="0"/>
              <a:buChar char="•"/>
            </a:pPr>
            <a:r>
              <a:rPr lang="en-US" sz="1200" dirty="0">
                <a:effectLst/>
                <a:latin typeface="+mj-lt"/>
              </a:rPr>
              <a:t> "</a:t>
            </a:r>
            <a:r>
              <a:rPr lang="en-US" sz="1200" dirty="0" err="1">
                <a:effectLst/>
                <a:latin typeface="+mj-lt"/>
              </a:rPr>
              <a:t>SafetyPilot</a:t>
            </a:r>
            <a:r>
              <a:rPr lang="en-US" sz="1200" dirty="0">
                <a:effectLst/>
                <a:latin typeface="+mj-lt"/>
              </a:rPr>
              <a:t> Model Deployment (SPMD) was a project undertaken by the U.S. Department of Transportation (USDOT) to evaluate the effectiveness of vehicle-to-vehicle communication technology (V2V) in safety applications“</a:t>
            </a:r>
          </a:p>
          <a:p>
            <a:pPr marL="643458" lvl="1" indent="-285750">
              <a:buFont typeface="Arial" panose="020B0604020202020204" pitchFamily="34" charset="0"/>
              <a:buChar char="•"/>
            </a:pPr>
            <a:r>
              <a:rPr lang="en-US" sz="1200" b="1" u="sng" dirty="0">
                <a:effectLst/>
                <a:latin typeface="+mj-lt"/>
              </a:rPr>
              <a:t>Alternative</a:t>
            </a:r>
            <a:r>
              <a:rPr lang="en-US" sz="1200" dirty="0">
                <a:effectLst/>
                <a:latin typeface="+mj-lt"/>
              </a:rPr>
              <a:t>: </a:t>
            </a:r>
            <a:r>
              <a:rPr lang="en-US" sz="1200" b="1" dirty="0">
                <a:effectLst/>
                <a:latin typeface="+mj-lt"/>
              </a:rPr>
              <a:t>SUMO4AV</a:t>
            </a:r>
            <a:r>
              <a:rPr lang="en-US" sz="1200" dirty="0">
                <a:effectLst/>
                <a:latin typeface="+mj-lt"/>
              </a:rPr>
              <a:t> - An Environment to Simulate Scenarios for Shared Autonomous Vehicle Fleets with SUMO - </a:t>
            </a:r>
            <a:r>
              <a:rPr lang="en-US" sz="1200" dirty="0">
                <a:effectLst/>
                <a:latin typeface="+mj-lt"/>
                <a:hlinkClick r:id="rId4"/>
              </a:rPr>
              <a:t>https://www.youtube.com/watch?v=YUcfahIY2iU</a:t>
            </a:r>
            <a:r>
              <a:rPr lang="en-US" sz="1200" dirty="0">
                <a:effectLst/>
                <a:latin typeface="+mj-lt"/>
              </a:rPr>
              <a:t> </a:t>
            </a:r>
          </a:p>
          <a:p>
            <a:pPr marL="0" marR="0"/>
            <a:r>
              <a:rPr lang="en-US" sz="1200" b="1" dirty="0">
                <a:effectLst/>
                <a:latin typeface="+mj-lt"/>
              </a:rPr>
              <a:t>CARLA - </a:t>
            </a:r>
            <a:r>
              <a:rPr lang="en-US" sz="1200" dirty="0">
                <a:effectLst/>
                <a:latin typeface="+mj-lt"/>
              </a:rPr>
              <a:t>Open-source simulator for autonomous driving research - </a:t>
            </a:r>
            <a:r>
              <a:rPr lang="en-US" sz="1200" dirty="0">
                <a:latin typeface="+mj-lt"/>
                <a:hlinkClick r:id="rId5"/>
              </a:rPr>
              <a:t>https://carla.org/</a:t>
            </a:r>
            <a:endParaRPr lang="en-US" sz="1200" dirty="0">
              <a:latin typeface="+mj-lt"/>
            </a:endParaRPr>
          </a:p>
          <a:p>
            <a:pPr marL="529158" lvl="1" indent="-171450">
              <a:buFont typeface="Arial" panose="020B0604020202020204" pitchFamily="34" charset="0"/>
              <a:buChar char="•"/>
            </a:pPr>
            <a:r>
              <a:rPr lang="en-US" sz="1200" dirty="0">
                <a:latin typeface="+mj-lt"/>
              </a:rPr>
              <a:t>Autonomous Driving sensor suite: users can configure diverse sensor suites including LIDARs, multiple cameras, depth sensors and GPS</a:t>
            </a:r>
          </a:p>
          <a:p>
            <a:pPr marL="529158" lvl="1" indent="-171450">
              <a:buFont typeface="Arial" panose="020B0604020202020204" pitchFamily="34" charset="0"/>
              <a:buChar char="•"/>
            </a:pPr>
            <a:r>
              <a:rPr lang="en-US" sz="1200" dirty="0">
                <a:latin typeface="+mj-lt"/>
              </a:rPr>
              <a:t>Fast simulation for planning and control: this mode disables rendering to offer a fast execution of traffic simulation and road behaviors for which graphics are not required.</a:t>
            </a:r>
          </a:p>
          <a:p>
            <a:pPr marL="529158" lvl="1" indent="-171450">
              <a:buFont typeface="Arial" panose="020B0604020202020204" pitchFamily="34" charset="0"/>
              <a:buChar char="•"/>
            </a:pPr>
            <a:r>
              <a:rPr lang="en-US" sz="1200" dirty="0">
                <a:latin typeface="+mj-lt"/>
              </a:rPr>
              <a:t>Maps generation: users can easily create their own maps following the </a:t>
            </a:r>
            <a:r>
              <a:rPr lang="en-US" sz="1200" dirty="0" err="1">
                <a:latin typeface="+mj-lt"/>
              </a:rPr>
              <a:t>OpenDrive</a:t>
            </a:r>
            <a:r>
              <a:rPr lang="en-US" sz="1200" dirty="0">
                <a:latin typeface="+mj-lt"/>
              </a:rPr>
              <a:t> standard via tools like </a:t>
            </a:r>
            <a:r>
              <a:rPr lang="en-US" sz="1200" dirty="0" err="1">
                <a:latin typeface="+mj-lt"/>
              </a:rPr>
              <a:t>RoadRunner</a:t>
            </a:r>
            <a:r>
              <a:rPr lang="en-US" sz="1200" dirty="0">
                <a:latin typeface="+mj-lt"/>
              </a:rPr>
              <a:t>.</a:t>
            </a:r>
          </a:p>
          <a:p>
            <a:pPr marL="529158" lvl="1" indent="-171450">
              <a:buFont typeface="Arial" panose="020B0604020202020204" pitchFamily="34" charset="0"/>
              <a:buChar char="•"/>
            </a:pPr>
            <a:r>
              <a:rPr lang="en-US" sz="1200" dirty="0">
                <a:latin typeface="+mj-lt"/>
              </a:rPr>
              <a:t>Traffic scenarios simulation: our engine </a:t>
            </a:r>
            <a:r>
              <a:rPr lang="en-US" sz="1200" dirty="0" err="1">
                <a:latin typeface="+mj-lt"/>
              </a:rPr>
              <a:t>ScenarioRunner</a:t>
            </a:r>
            <a:r>
              <a:rPr lang="en-US" sz="1200" dirty="0">
                <a:latin typeface="+mj-lt"/>
              </a:rPr>
              <a:t> allows users to define and execute different traffic situations based on modular behaviors.</a:t>
            </a:r>
          </a:p>
          <a:p>
            <a:r>
              <a:rPr lang="en-US" sz="1200" b="1" dirty="0">
                <a:latin typeface="+mj-lt"/>
              </a:rPr>
              <a:t>MIT VISTA 2.0 </a:t>
            </a:r>
            <a:r>
              <a:rPr lang="en-US" sz="1200" dirty="0">
                <a:latin typeface="+mj-lt"/>
              </a:rPr>
              <a:t>- Data-driven Simulation for Resilient and Sustainable Mobility - </a:t>
            </a:r>
            <a:r>
              <a:rPr lang="en-US" sz="1200" dirty="0">
                <a:latin typeface="+mj-lt"/>
                <a:hlinkClick r:id="rId6"/>
              </a:rPr>
              <a:t>https://vista.csail.mit.edu/</a:t>
            </a:r>
            <a:r>
              <a:rPr lang="en-US" sz="1200" dirty="0">
                <a:latin typeface="+mj-lt"/>
              </a:rPr>
              <a:t> </a:t>
            </a:r>
          </a:p>
          <a:p>
            <a:pPr marL="529158" lvl="1" indent="-171450">
              <a:buFont typeface="Arial" panose="020B0604020202020204" pitchFamily="34" charset="0"/>
              <a:buChar char="•"/>
            </a:pPr>
            <a:r>
              <a:rPr lang="en-US" sz="1200" dirty="0">
                <a:latin typeface="+mj-lt"/>
              </a:rPr>
              <a:t>Photo realistic simulation</a:t>
            </a:r>
          </a:p>
          <a:p>
            <a:pPr marL="529158" lvl="1" indent="-171450">
              <a:buFont typeface="Arial" panose="020B0604020202020204" pitchFamily="34" charset="0"/>
              <a:buChar char="•"/>
            </a:pPr>
            <a:r>
              <a:rPr lang="en-US" sz="1200" dirty="0">
                <a:latin typeface="+mj-lt"/>
              </a:rPr>
              <a:t>Various types of weather and geographic conditions</a:t>
            </a:r>
          </a:p>
          <a:p>
            <a:pPr marL="529158" lvl="1" indent="-171450">
              <a:buFont typeface="Arial" panose="020B0604020202020204" pitchFamily="34" charset="0"/>
              <a:buChar char="•"/>
            </a:pPr>
            <a:r>
              <a:rPr lang="en-US" sz="1200" dirty="0">
                <a:latin typeface="+mj-lt"/>
              </a:rPr>
              <a:t>Perception suites</a:t>
            </a:r>
          </a:p>
        </p:txBody>
      </p:sp>
      <p:sp>
        <p:nvSpPr>
          <p:cNvPr id="4" name="Slide Number Placeholder 3">
            <a:extLst>
              <a:ext uri="{FF2B5EF4-FFF2-40B4-BE49-F238E27FC236}">
                <a16:creationId xmlns:a16="http://schemas.microsoft.com/office/drawing/2014/main" id="{92C91CD7-0E0A-44F4-682B-F4DFAE68AEC3}"/>
              </a:ext>
            </a:extLst>
          </p:cNvPr>
          <p:cNvSpPr>
            <a:spLocks noGrp="1"/>
          </p:cNvSpPr>
          <p:nvPr>
            <p:ph type="sldNum" sz="quarter" idx="12"/>
          </p:nvPr>
        </p:nvSpPr>
        <p:spPr/>
        <p:txBody>
          <a:bodyPr/>
          <a:lstStyle/>
          <a:p>
            <a:fld id="{D5E8C41A-FC87-4F54-87C6-6B6B2E8CE2E7}" type="slidenum">
              <a:rPr lang="en-US" smtClean="0"/>
              <a:t>14</a:t>
            </a:fld>
            <a:endParaRPr lang="en-US"/>
          </a:p>
        </p:txBody>
      </p:sp>
    </p:spTree>
    <p:extLst>
      <p:ext uri="{BB962C8B-B14F-4D97-AF65-F5344CB8AC3E}">
        <p14:creationId xmlns:p14="http://schemas.microsoft.com/office/powerpoint/2010/main" val="3761964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58CE-8CB6-4401-AD22-BCB62980292B}"/>
              </a:ext>
            </a:extLst>
          </p:cNvPr>
          <p:cNvSpPr>
            <a:spLocks noGrp="1"/>
          </p:cNvSpPr>
          <p:nvPr>
            <p:ph type="title"/>
          </p:nvPr>
        </p:nvSpPr>
        <p:spPr/>
        <p:txBody>
          <a:bodyPr/>
          <a:lstStyle/>
          <a:p>
            <a:r>
              <a:rPr lang="en-US" dirty="0"/>
              <a:t>Next Tasks</a:t>
            </a:r>
          </a:p>
        </p:txBody>
      </p:sp>
      <p:sp>
        <p:nvSpPr>
          <p:cNvPr id="3" name="Content Placeholder 2">
            <a:extLst>
              <a:ext uri="{FF2B5EF4-FFF2-40B4-BE49-F238E27FC236}">
                <a16:creationId xmlns:a16="http://schemas.microsoft.com/office/drawing/2014/main" id="{C7D90B0F-694F-681C-F949-C058B741944A}"/>
              </a:ext>
            </a:extLst>
          </p:cNvPr>
          <p:cNvSpPr>
            <a:spLocks noGrp="1"/>
          </p:cNvSpPr>
          <p:nvPr>
            <p:ph idx="1"/>
          </p:nvPr>
        </p:nvSpPr>
        <p:spPr/>
        <p:txBody>
          <a:bodyPr/>
          <a:lstStyle/>
          <a:p>
            <a:pPr marL="342900" indent="-342900">
              <a:buFont typeface="Arial" panose="020B0604020202020204" pitchFamily="34" charset="0"/>
              <a:buChar char="•"/>
            </a:pPr>
            <a:r>
              <a:rPr lang="en-US" dirty="0"/>
              <a:t>Risk management plan </a:t>
            </a:r>
          </a:p>
          <a:p>
            <a:pPr marL="342900" indent="-342900">
              <a:buFont typeface="Arial" panose="020B0604020202020204" pitchFamily="34" charset="0"/>
              <a:buChar char="•"/>
            </a:pPr>
            <a:r>
              <a:rPr lang="en-US" dirty="0"/>
              <a:t>Setup environment (GitHub, Zotero, Slack, </a:t>
            </a:r>
            <a:r>
              <a:rPr lang="en-US" dirty="0" err="1"/>
              <a:t>GoogleDocs</a:t>
            </a:r>
            <a:r>
              <a:rPr lang="en-US" dirty="0"/>
              <a:t>, Overleaf)</a:t>
            </a:r>
          </a:p>
          <a:p>
            <a:pPr marL="342900" indent="-342900">
              <a:buFont typeface="Arial" panose="020B0604020202020204" pitchFamily="34" charset="0"/>
              <a:buChar char="•"/>
            </a:pPr>
            <a:r>
              <a:rPr lang="en-US" dirty="0"/>
              <a:t>Prepare overview of Model-based RL and Evaluation methods</a:t>
            </a:r>
          </a:p>
          <a:p>
            <a:pPr marL="342900" indent="-342900">
              <a:buFont typeface="Arial" panose="020B0604020202020204" pitchFamily="34" charset="0"/>
              <a:buChar char="•"/>
            </a:pPr>
            <a:r>
              <a:rPr lang="en-US" dirty="0"/>
              <a:t>Study Simulators</a:t>
            </a:r>
          </a:p>
          <a:p>
            <a:pPr marL="700608" lvl="1" indent="-342900">
              <a:buFont typeface="Arial" panose="020B0604020202020204" pitchFamily="34" charset="0"/>
              <a:buChar char="•"/>
            </a:pPr>
            <a:r>
              <a:rPr lang="en-US" dirty="0"/>
              <a:t>SUMOGYM + SUMO4AV -&gt; </a:t>
            </a:r>
            <a:r>
              <a:rPr lang="en-US" b="1" dirty="0"/>
              <a:t>Person-1</a:t>
            </a:r>
          </a:p>
          <a:p>
            <a:pPr marL="700608" lvl="1" indent="-342900">
              <a:buFont typeface="Arial" panose="020B0604020202020204" pitchFamily="34" charset="0"/>
              <a:buChar char="•"/>
            </a:pPr>
            <a:r>
              <a:rPr lang="en-US" dirty="0"/>
              <a:t>MIT Vista -&gt; </a:t>
            </a:r>
            <a:r>
              <a:rPr lang="en-US" b="1" dirty="0"/>
              <a:t>Person-2</a:t>
            </a:r>
            <a:endParaRPr lang="en-US" dirty="0"/>
          </a:p>
          <a:p>
            <a:pPr marL="700608" lvl="1" indent="-342900">
              <a:buFont typeface="Arial" panose="020B0604020202020204" pitchFamily="34" charset="0"/>
              <a:buChar char="•"/>
            </a:pPr>
            <a:r>
              <a:rPr lang="en-US" dirty="0"/>
              <a:t>SUMO + Carla-&gt; </a:t>
            </a:r>
            <a:r>
              <a:rPr lang="en-US" b="1" dirty="0"/>
              <a:t>Person-3</a:t>
            </a:r>
          </a:p>
          <a:p>
            <a:pPr marL="700608" lvl="1" indent="-34290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032F5A-57C9-BF92-B454-4B4F212F32A1}"/>
              </a:ext>
            </a:extLst>
          </p:cNvPr>
          <p:cNvSpPr>
            <a:spLocks noGrp="1"/>
          </p:cNvSpPr>
          <p:nvPr>
            <p:ph type="sldNum" sz="quarter" idx="12"/>
          </p:nvPr>
        </p:nvSpPr>
        <p:spPr>
          <a:xfrm>
            <a:off x="10999960" y="6164260"/>
            <a:ext cx="952860" cy="240773"/>
          </a:xfrm>
        </p:spPr>
        <p:txBody>
          <a:bodyPr/>
          <a:lstStyle/>
          <a:p>
            <a:fld id="{D5E8C41A-FC87-4F54-87C6-6B6B2E8CE2E7}" type="slidenum">
              <a:rPr lang="en-US" smtClean="0"/>
              <a:t>15</a:t>
            </a:fld>
            <a:endParaRPr lang="en-US" dirty="0"/>
          </a:p>
        </p:txBody>
      </p:sp>
      <p:sp>
        <p:nvSpPr>
          <p:cNvPr id="5" name="Right Brace 4">
            <a:extLst>
              <a:ext uri="{FF2B5EF4-FFF2-40B4-BE49-F238E27FC236}">
                <a16:creationId xmlns:a16="http://schemas.microsoft.com/office/drawing/2014/main" id="{F67A34FA-1F21-CBA7-3038-F045B75B659E}"/>
              </a:ext>
            </a:extLst>
          </p:cNvPr>
          <p:cNvSpPr/>
          <p:nvPr/>
        </p:nvSpPr>
        <p:spPr bwMode="gray">
          <a:xfrm>
            <a:off x="9051530" y="1653116"/>
            <a:ext cx="265380" cy="1236784"/>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35AA842-8728-723F-C1C7-A9FB1092F21A}"/>
              </a:ext>
            </a:extLst>
          </p:cNvPr>
          <p:cNvSpPr txBox="1"/>
          <p:nvPr/>
        </p:nvSpPr>
        <p:spPr bwMode="gray">
          <a:xfrm>
            <a:off x="9647770" y="2153333"/>
            <a:ext cx="927100" cy="23634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Chris</a:t>
            </a:r>
            <a:endParaRPr lang="en-US" sz="1200" b="1" dirty="0"/>
          </a:p>
        </p:txBody>
      </p:sp>
      <p:sp>
        <p:nvSpPr>
          <p:cNvPr id="7" name="TextBox 6">
            <a:extLst>
              <a:ext uri="{FF2B5EF4-FFF2-40B4-BE49-F238E27FC236}">
                <a16:creationId xmlns:a16="http://schemas.microsoft.com/office/drawing/2014/main" id="{FD0794AF-298E-608F-DF5E-ABE29AA78292}"/>
              </a:ext>
            </a:extLst>
          </p:cNvPr>
          <p:cNvSpPr txBox="1"/>
          <p:nvPr/>
        </p:nvSpPr>
        <p:spPr bwMode="gray">
          <a:xfrm>
            <a:off x="3196768" y="4725909"/>
            <a:ext cx="6120142" cy="1951455"/>
          </a:xfrm>
          <a:prstGeom prst="rect">
            <a:avLst/>
          </a:prstGeom>
          <a:solidFill>
            <a:schemeClr val="accent3">
              <a:lumMod val="20000"/>
              <a:lumOff val="80000"/>
            </a:schemeClr>
          </a:solidFill>
        </p:spPr>
        <p:txBody>
          <a:bodyPr wrap="none" lIns="0" tIns="0" rIns="0" bIns="0" rtlCol="0">
            <a:noAutofit/>
          </a:bodyPr>
          <a:lstStyle/>
          <a:p>
            <a:pPr algn="ctr">
              <a:spcBef>
                <a:spcPts val="300"/>
              </a:spcBef>
              <a:spcAft>
                <a:spcPts val="300"/>
              </a:spcAft>
              <a:buClr>
                <a:schemeClr val="accent1"/>
              </a:buClr>
              <a:buSzPct val="90000"/>
            </a:pPr>
            <a:r>
              <a:rPr lang="en-US" b="1" u="sng" dirty="0"/>
              <a:t>Next Meetings:</a:t>
            </a:r>
          </a:p>
          <a:p>
            <a:pPr algn="ctr">
              <a:spcBef>
                <a:spcPts val="300"/>
              </a:spcBef>
              <a:spcAft>
                <a:spcPts val="300"/>
              </a:spcAft>
              <a:buClr>
                <a:schemeClr val="accent1"/>
              </a:buClr>
              <a:buSzPct val="90000"/>
            </a:pPr>
            <a:r>
              <a:rPr lang="en-US" b="1" strike="sngStrike" dirty="0">
                <a:solidFill>
                  <a:srgbClr val="C00000"/>
                </a:solidFill>
              </a:rPr>
              <a:t>Monday May 1</a:t>
            </a:r>
            <a:r>
              <a:rPr lang="en-US" b="1" strike="sngStrike" baseline="30000" dirty="0">
                <a:solidFill>
                  <a:srgbClr val="C00000"/>
                </a:solidFill>
              </a:rPr>
              <a:t>st  </a:t>
            </a:r>
            <a:r>
              <a:rPr lang="en-US" b="1" dirty="0"/>
              <a:t> </a:t>
            </a:r>
            <a:r>
              <a:rPr lang="en-US" b="1" dirty="0">
                <a:solidFill>
                  <a:srgbClr val="00B050"/>
                </a:solidFill>
              </a:rPr>
              <a:t>-&gt;Thursday April 27</a:t>
            </a:r>
            <a:r>
              <a:rPr lang="en-US" b="1" baseline="30000" dirty="0">
                <a:solidFill>
                  <a:srgbClr val="00B050"/>
                </a:solidFill>
              </a:rPr>
              <a:t>th</a:t>
            </a:r>
            <a:r>
              <a:rPr lang="en-US" b="1" dirty="0">
                <a:solidFill>
                  <a:srgbClr val="00B050"/>
                </a:solidFill>
              </a:rPr>
              <a:t> ?</a:t>
            </a:r>
          </a:p>
          <a:p>
            <a:pPr algn="ctr">
              <a:spcBef>
                <a:spcPts val="300"/>
              </a:spcBef>
              <a:spcAft>
                <a:spcPts val="300"/>
              </a:spcAft>
              <a:buClr>
                <a:schemeClr val="accent1"/>
              </a:buClr>
              <a:buSzPct val="90000"/>
            </a:pPr>
            <a:r>
              <a:rPr lang="en-US" b="1" strike="sngStrike" dirty="0">
                <a:solidFill>
                  <a:srgbClr val="C00000"/>
                </a:solidFill>
              </a:rPr>
              <a:t>Thursday May 4</a:t>
            </a:r>
            <a:r>
              <a:rPr lang="en-US" b="1" strike="sngStrike" baseline="30000" dirty="0">
                <a:solidFill>
                  <a:srgbClr val="C00000"/>
                </a:solidFill>
              </a:rPr>
              <a:t>th </a:t>
            </a:r>
            <a:r>
              <a:rPr lang="en-US" b="1" dirty="0">
                <a:solidFill>
                  <a:srgbClr val="C00000"/>
                </a:solidFill>
              </a:rPr>
              <a:t>-&gt;(just sent you a Doodle)</a:t>
            </a:r>
            <a:endParaRPr lang="en-US" b="1" strike="sngStrike" dirty="0">
              <a:solidFill>
                <a:srgbClr val="C00000"/>
              </a:solidFill>
            </a:endParaRPr>
          </a:p>
          <a:p>
            <a:pPr algn="ctr">
              <a:spcBef>
                <a:spcPts val="300"/>
              </a:spcBef>
              <a:spcAft>
                <a:spcPts val="300"/>
              </a:spcAft>
              <a:buClr>
                <a:schemeClr val="accent1"/>
              </a:buClr>
              <a:buSzPct val="90000"/>
            </a:pPr>
            <a:r>
              <a:rPr lang="en-US" b="1" dirty="0"/>
              <a:t>Monday May 8</a:t>
            </a:r>
            <a:r>
              <a:rPr lang="en-US" b="1" baseline="30000" dirty="0"/>
              <a:t>th</a:t>
            </a:r>
            <a:r>
              <a:rPr lang="en-US" b="1" dirty="0"/>
              <a:t> 17h</a:t>
            </a:r>
          </a:p>
        </p:txBody>
      </p:sp>
    </p:spTree>
    <p:extLst>
      <p:ext uri="{BB962C8B-B14F-4D97-AF65-F5344CB8AC3E}">
        <p14:creationId xmlns:p14="http://schemas.microsoft.com/office/powerpoint/2010/main" val="30752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CA9C8C-1CB5-EA11-8F43-9FC8C12110B0}"/>
              </a:ext>
            </a:extLst>
          </p:cNvPr>
          <p:cNvSpPr>
            <a:spLocks noGrp="1"/>
          </p:cNvSpPr>
          <p:nvPr>
            <p:ph type="body" sz="quarter" idx="11"/>
          </p:nvPr>
        </p:nvSpPr>
        <p:spPr/>
        <p:txBody>
          <a:bodyPr/>
          <a:lstStyle/>
          <a:p>
            <a:endParaRPr lang="en-US" dirty="0"/>
          </a:p>
        </p:txBody>
      </p:sp>
      <p:sp>
        <p:nvSpPr>
          <p:cNvPr id="5" name="Title 4">
            <a:extLst>
              <a:ext uri="{FF2B5EF4-FFF2-40B4-BE49-F238E27FC236}">
                <a16:creationId xmlns:a16="http://schemas.microsoft.com/office/drawing/2014/main" id="{57FD2175-E183-BE86-95EC-FF0F5BB087B1}"/>
              </a:ext>
            </a:extLst>
          </p:cNvPr>
          <p:cNvSpPr>
            <a:spLocks noGrp="1"/>
          </p:cNvSpPr>
          <p:nvPr>
            <p:ph type="ctrTitle"/>
          </p:nvPr>
        </p:nvSpPr>
        <p:spPr/>
        <p:txBody>
          <a:bodyPr/>
          <a:lstStyle/>
          <a:p>
            <a:r>
              <a:rPr lang="en-US" dirty="0"/>
              <a:t>END</a:t>
            </a:r>
          </a:p>
        </p:txBody>
      </p:sp>
      <p:sp>
        <p:nvSpPr>
          <p:cNvPr id="4" name="Slide Number Placeholder 3">
            <a:extLst>
              <a:ext uri="{FF2B5EF4-FFF2-40B4-BE49-F238E27FC236}">
                <a16:creationId xmlns:a16="http://schemas.microsoft.com/office/drawing/2014/main" id="{6051D5B0-0DD6-19EA-3D42-49677AA96A48}"/>
              </a:ext>
            </a:extLst>
          </p:cNvPr>
          <p:cNvSpPr>
            <a:spLocks noGrp="1"/>
          </p:cNvSpPr>
          <p:nvPr>
            <p:ph type="sldNum" sz="quarter" idx="4294967295"/>
          </p:nvPr>
        </p:nvSpPr>
        <p:spPr>
          <a:xfrm>
            <a:off x="11707282" y="6164263"/>
            <a:ext cx="484717" cy="354232"/>
          </a:xfrm>
        </p:spPr>
        <p:txBody>
          <a:bodyPr/>
          <a:lstStyle/>
          <a:p>
            <a:fld id="{D5E8C41A-FC87-4F54-87C6-6B6B2E8CE2E7}" type="slidenum">
              <a:rPr lang="en-US" smtClean="0"/>
              <a:t>16</a:t>
            </a:fld>
            <a:endParaRPr lang="en-US" dirty="0"/>
          </a:p>
        </p:txBody>
      </p:sp>
    </p:spTree>
    <p:extLst>
      <p:ext uri="{BB962C8B-B14F-4D97-AF65-F5344CB8AC3E}">
        <p14:creationId xmlns:p14="http://schemas.microsoft.com/office/powerpoint/2010/main" val="1419808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4992-8E28-D742-0FED-28F1F9E3FDB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E6C7FB0-8383-BF7E-0AD1-435D2E0F5214}"/>
              </a:ext>
            </a:extLst>
          </p:cNvPr>
          <p:cNvSpPr>
            <a:spLocks noGrp="1"/>
          </p:cNvSpPr>
          <p:nvPr>
            <p:ph idx="1"/>
          </p:nvPr>
        </p:nvSpPr>
        <p:spPr/>
        <p:txBody>
          <a:bodyPr/>
          <a:lstStyle/>
          <a:p>
            <a:pPr>
              <a:lnSpc>
                <a:spcPct val="150000"/>
              </a:lnSpc>
            </a:pPr>
            <a:r>
              <a:rPr lang="en-US" dirty="0"/>
              <a:t>1- Introductions and share each person's expectations</a:t>
            </a:r>
          </a:p>
          <a:p>
            <a:pPr>
              <a:lnSpc>
                <a:spcPct val="150000"/>
              </a:lnSpc>
            </a:pPr>
            <a:r>
              <a:rPr lang="en-US" dirty="0"/>
              <a:t>2- Agree on a meeting schedule</a:t>
            </a:r>
          </a:p>
          <a:p>
            <a:pPr>
              <a:lnSpc>
                <a:spcPct val="150000"/>
              </a:lnSpc>
            </a:pPr>
            <a:r>
              <a:rPr lang="en-US" dirty="0"/>
              <a:t>3- Review the project goals</a:t>
            </a:r>
            <a:br>
              <a:rPr lang="en-US" dirty="0"/>
            </a:br>
            <a:r>
              <a:rPr lang="en-US" dirty="0"/>
              <a:t>4- Discuss needs for intro lectures</a:t>
            </a:r>
          </a:p>
          <a:p>
            <a:pPr>
              <a:lnSpc>
                <a:spcPct val="150000"/>
              </a:lnSpc>
            </a:pPr>
            <a:r>
              <a:rPr lang="en-US" dirty="0"/>
              <a:t>5- Overview of the project infrastructure and communication plan</a:t>
            </a:r>
          </a:p>
          <a:p>
            <a:pPr>
              <a:lnSpc>
                <a:spcPct val="150000"/>
              </a:lnSpc>
            </a:pPr>
            <a:r>
              <a:rPr lang="en-US" dirty="0"/>
              <a:t>6- Overview of the communication plan</a:t>
            </a:r>
            <a:br>
              <a:rPr lang="en-US" dirty="0"/>
            </a:br>
            <a:r>
              <a:rPr lang="en-US" dirty="0"/>
              <a:t>7- Kick-start the risks planning - probability, impact, mitigation</a:t>
            </a:r>
            <a:br>
              <a:rPr lang="en-US" dirty="0"/>
            </a:br>
            <a:r>
              <a:rPr lang="en-US" dirty="0"/>
              <a:t>8- Discuss the execution plan</a:t>
            </a:r>
          </a:p>
          <a:p>
            <a:pPr>
              <a:lnSpc>
                <a:spcPct val="150000"/>
              </a:lnSpc>
            </a:pPr>
            <a:r>
              <a:rPr lang="en-US" dirty="0"/>
              <a:t>9- Next tasks</a:t>
            </a:r>
          </a:p>
          <a:p>
            <a:endParaRPr lang="en-US" dirty="0"/>
          </a:p>
        </p:txBody>
      </p:sp>
      <p:sp>
        <p:nvSpPr>
          <p:cNvPr id="4" name="Slide Number Placeholder 3">
            <a:extLst>
              <a:ext uri="{FF2B5EF4-FFF2-40B4-BE49-F238E27FC236}">
                <a16:creationId xmlns:a16="http://schemas.microsoft.com/office/drawing/2014/main" id="{1B75A5BB-C1BB-4F42-A21B-011AB9684602}"/>
              </a:ext>
            </a:extLst>
          </p:cNvPr>
          <p:cNvSpPr>
            <a:spLocks noGrp="1"/>
          </p:cNvSpPr>
          <p:nvPr>
            <p:ph type="sldNum" sz="quarter" idx="12"/>
          </p:nvPr>
        </p:nvSpPr>
        <p:spPr/>
        <p:txBody>
          <a:bodyPr/>
          <a:lstStyle/>
          <a:p>
            <a:fld id="{D5E8C41A-FC87-4F54-87C6-6B6B2E8CE2E7}" type="slidenum">
              <a:rPr lang="en-US" smtClean="0"/>
              <a:t>2</a:t>
            </a:fld>
            <a:endParaRPr lang="en-US"/>
          </a:p>
        </p:txBody>
      </p:sp>
    </p:spTree>
    <p:extLst>
      <p:ext uri="{BB962C8B-B14F-4D97-AF65-F5344CB8AC3E}">
        <p14:creationId xmlns:p14="http://schemas.microsoft.com/office/powerpoint/2010/main" val="194780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D068-07E1-BCB9-1045-087BEAB0F8ED}"/>
              </a:ext>
            </a:extLst>
          </p:cNvPr>
          <p:cNvSpPr>
            <a:spLocks noGrp="1"/>
          </p:cNvSpPr>
          <p:nvPr>
            <p:ph type="title"/>
          </p:nvPr>
        </p:nvSpPr>
        <p:spPr/>
        <p:txBody>
          <a:bodyPr/>
          <a:lstStyle/>
          <a:p>
            <a:r>
              <a:rPr lang="en-US" dirty="0"/>
              <a:t>Autonomous Vehicles Edge-Cases: the risky reliance on real-world data</a:t>
            </a:r>
          </a:p>
        </p:txBody>
      </p:sp>
      <p:sp>
        <p:nvSpPr>
          <p:cNvPr id="3" name="Content Placeholder 2">
            <a:extLst>
              <a:ext uri="{FF2B5EF4-FFF2-40B4-BE49-F238E27FC236}">
                <a16:creationId xmlns:a16="http://schemas.microsoft.com/office/drawing/2014/main" id="{6E702437-B5E4-61CD-8405-DBFA46E5AA28}"/>
              </a:ext>
            </a:extLst>
          </p:cNvPr>
          <p:cNvSpPr>
            <a:spLocks noGrp="1"/>
          </p:cNvSpPr>
          <p:nvPr>
            <p:ph idx="1"/>
          </p:nvPr>
        </p:nvSpPr>
        <p:spPr>
          <a:xfrm>
            <a:off x="478368" y="1446692"/>
            <a:ext cx="9169401" cy="4659061"/>
          </a:xfrm>
        </p:spPr>
        <p:txBody>
          <a:bodyPr/>
          <a:lstStyle/>
          <a:p>
            <a:r>
              <a:rPr lang="en-US" b="1" dirty="0"/>
              <a:t>Cases</a:t>
            </a:r>
          </a:p>
          <a:p>
            <a:pPr marL="342900" indent="-342900">
              <a:buFont typeface="Arial" panose="020B0604020202020204" pitchFamily="34" charset="0"/>
              <a:buChar char="•"/>
            </a:pPr>
            <a:r>
              <a:rPr lang="en-US" dirty="0"/>
              <a:t>Tesla hitting Police Cars 10 times in three years - Stationary objects and flashing lights seemed to trick the A.I.</a:t>
            </a:r>
            <a:r>
              <a:rPr lang="en-US" b="1" dirty="0"/>
              <a:t>[NY Times 2022]</a:t>
            </a:r>
          </a:p>
          <a:p>
            <a:pPr marL="342900" indent="-342900">
              <a:buFont typeface="Arial" panose="020B0604020202020204" pitchFamily="34" charset="0"/>
              <a:buChar char="•"/>
            </a:pPr>
            <a:r>
              <a:rPr lang="en-US" sz="2000" b="0" dirty="0"/>
              <a:t>US investigates Autopilot after 11 </a:t>
            </a:r>
            <a:r>
              <a:rPr lang="en-US" sz="2000" b="0" dirty="0" err="1"/>
              <a:t>Teslas</a:t>
            </a:r>
            <a:r>
              <a:rPr lang="en-US" sz="2000" b="0" dirty="0"/>
              <a:t> crashed into emergency vehicles </a:t>
            </a:r>
            <a:r>
              <a:rPr lang="en-US" b="1" dirty="0"/>
              <a:t>[</a:t>
            </a:r>
            <a:r>
              <a:rPr lang="en-US" b="1" dirty="0" err="1"/>
              <a:t>ArsTech</a:t>
            </a:r>
            <a:r>
              <a:rPr lang="en-US" b="1" dirty="0"/>
              <a:t> 2021]. </a:t>
            </a:r>
          </a:p>
          <a:p>
            <a:pPr marL="342900" indent="-342900">
              <a:buFont typeface="Arial" panose="020B0604020202020204" pitchFamily="34" charset="0"/>
              <a:buChar char="•"/>
            </a:pPr>
            <a:r>
              <a:rPr lang="en-US" dirty="0"/>
              <a:t>Safety regulator says automakers reported nearly 400 crashes of cars with automatic driver-assist </a:t>
            </a:r>
            <a:r>
              <a:rPr lang="en-US" b="1" dirty="0"/>
              <a:t>[PBS 2022]</a:t>
            </a:r>
          </a:p>
          <a:p>
            <a:r>
              <a:rPr lang="en-US" b="1" dirty="0"/>
              <a:t>However -  </a:t>
            </a:r>
            <a:r>
              <a:rPr lang="en-US" dirty="0"/>
              <a:t>Over-optimism: “My guess as to when we would think it is safe for somebody to essentially fall asleep and wake up at their destination: probably toward the end of next year,” Elson Musk in 2019 </a:t>
            </a:r>
            <a:r>
              <a:rPr lang="en-US" b="1" dirty="0"/>
              <a:t>[Ark 2019]</a:t>
            </a:r>
          </a:p>
          <a:p>
            <a:r>
              <a:rPr lang="en-US" b="1" dirty="0"/>
              <a:t>Current Mitigation:  </a:t>
            </a:r>
            <a:r>
              <a:rPr lang="en-US" dirty="0"/>
              <a:t>The Tesla engineers manually specified 221 triggers that are activated in their fleet </a:t>
            </a:r>
            <a:r>
              <a:rPr lang="en-US" b="1" dirty="0"/>
              <a:t>[</a:t>
            </a:r>
            <a:r>
              <a:rPr lang="en-US" b="1" dirty="0" err="1"/>
              <a:t>Karpathy</a:t>
            </a:r>
            <a:r>
              <a:rPr lang="en-US" b="1" dirty="0"/>
              <a:t> 2021]. </a:t>
            </a:r>
            <a:r>
              <a:rPr lang="en-US" dirty="0"/>
              <a:t>The models run in a "shadow mode", which works as a digital twin of the real system that allows to deal with disagreements between the camera and Lidar. </a:t>
            </a:r>
          </a:p>
        </p:txBody>
      </p:sp>
      <p:sp>
        <p:nvSpPr>
          <p:cNvPr id="5" name="TextBox 4">
            <a:extLst>
              <a:ext uri="{FF2B5EF4-FFF2-40B4-BE49-F238E27FC236}">
                <a16:creationId xmlns:a16="http://schemas.microsoft.com/office/drawing/2014/main" id="{FBB1B210-CDE7-281B-96D5-FEE644667094}"/>
              </a:ext>
            </a:extLst>
          </p:cNvPr>
          <p:cNvSpPr txBox="1"/>
          <p:nvPr/>
        </p:nvSpPr>
        <p:spPr bwMode="gray">
          <a:xfrm>
            <a:off x="0" y="6105753"/>
            <a:ext cx="12035882" cy="784830"/>
          </a:xfrm>
          <a:prstGeom prst="rect">
            <a:avLst/>
          </a:prstGeom>
          <a:noFill/>
        </p:spPr>
        <p:txBody>
          <a:bodyPr wrap="square">
            <a:spAutoFit/>
          </a:bodyPr>
          <a:lstStyle/>
          <a:p>
            <a:pPr>
              <a:defRPr/>
            </a:pPr>
            <a:r>
              <a:rPr lang="fr-FR" sz="900" b="1" dirty="0"/>
              <a:t>[NY Times 2022] </a:t>
            </a:r>
            <a:r>
              <a:rPr lang="fr-FR" sz="900" dirty="0"/>
              <a:t>Elon </a:t>
            </a:r>
            <a:r>
              <a:rPr lang="fr-FR" sz="900" dirty="0" err="1"/>
              <a:t>Musk’s</a:t>
            </a:r>
            <a:r>
              <a:rPr lang="fr-FR" sz="900" dirty="0"/>
              <a:t> </a:t>
            </a:r>
            <a:r>
              <a:rPr lang="fr-FR" sz="900" dirty="0" err="1"/>
              <a:t>Appetite</a:t>
            </a:r>
            <a:r>
              <a:rPr lang="fr-FR" sz="900" dirty="0"/>
              <a:t> for Destruction</a:t>
            </a:r>
            <a:r>
              <a:rPr lang="fr-FR" sz="900" b="1" dirty="0"/>
              <a:t> </a:t>
            </a:r>
            <a:r>
              <a:rPr lang="fr-FR" sz="900" b="0" dirty="0"/>
              <a:t>- </a:t>
            </a:r>
            <a:r>
              <a:rPr lang="fr-FR" sz="900" b="0" dirty="0">
                <a:hlinkClick r:id="rId3"/>
              </a:rPr>
              <a:t>https://www.nytimes.com/2023/01/17/magazine/tesla-autopilot-self-driving-elon-musk.html</a:t>
            </a:r>
            <a:endParaRPr lang="fr-FR" sz="900" b="0" dirty="0"/>
          </a:p>
          <a:p>
            <a:pPr>
              <a:defRPr/>
            </a:pPr>
            <a:r>
              <a:rPr lang="en-US" sz="900" b="1" dirty="0"/>
              <a:t>[</a:t>
            </a:r>
            <a:r>
              <a:rPr lang="en-US" sz="900" b="1" dirty="0" err="1"/>
              <a:t>ArsTech</a:t>
            </a:r>
            <a:r>
              <a:rPr lang="en-US" sz="900" b="1" dirty="0"/>
              <a:t> 2021] </a:t>
            </a:r>
            <a:r>
              <a:rPr lang="en-US" sz="900" b="0" dirty="0">
                <a:hlinkClick r:id="rId4"/>
              </a:rPr>
              <a:t>https://arstechnica.com/cars/2021/08/us-investigates-autopilot-after-11-teslas-crashed-into-emergency-vehicles/</a:t>
            </a:r>
            <a:r>
              <a:rPr lang="en-US" sz="900" b="0" dirty="0"/>
              <a:t> </a:t>
            </a:r>
          </a:p>
          <a:p>
            <a:pPr>
              <a:defRPr/>
            </a:pPr>
            <a:r>
              <a:rPr lang="en-US" sz="900" b="1" dirty="0"/>
              <a:t>[PBS 2022] </a:t>
            </a:r>
            <a:r>
              <a:rPr lang="en-US" sz="900" b="0" dirty="0">
                <a:hlinkClick r:id="rId5"/>
              </a:rPr>
              <a:t>https://www.pbs.org/newshour/nation/u-s-safety-regulator-says-automakers-reported-nearly-400-crashes-of-cars-with-automatic-driver-assist</a:t>
            </a:r>
            <a:r>
              <a:rPr lang="en-US" sz="900"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[Ark 2019]</a:t>
            </a:r>
            <a:r>
              <a:rPr lang="en-US" sz="900" dirty="0"/>
              <a:t> On the Road to Full Autonomy With Elon Musk</a:t>
            </a:r>
            <a:r>
              <a:rPr lang="en-US" sz="900" b="1" dirty="0"/>
              <a:t> - </a:t>
            </a:r>
            <a:r>
              <a:rPr lang="en-US" sz="900" dirty="0">
                <a:hlinkClick r:id="rId6"/>
              </a:rPr>
              <a:t>https://ark-invest.com/podcast/on-the-road-to-full-autonomy-with-elon-musk/</a:t>
            </a:r>
            <a:r>
              <a:rPr lang="en-US" sz="900" dirty="0"/>
              <a:t> </a:t>
            </a:r>
          </a:p>
          <a:p>
            <a:pPr>
              <a:defRPr/>
            </a:pPr>
            <a:r>
              <a:rPr lang="en-US" sz="900" b="1" dirty="0"/>
              <a:t>[</a:t>
            </a:r>
            <a:r>
              <a:rPr lang="en-US" sz="900" b="1" dirty="0" err="1"/>
              <a:t>Karpathy</a:t>
            </a:r>
            <a:r>
              <a:rPr lang="en-US" sz="900" b="1" dirty="0"/>
              <a:t> 2021] </a:t>
            </a:r>
            <a:r>
              <a:rPr lang="en-US" sz="900" dirty="0"/>
              <a:t>Closed AI Loop at Tesla for Labeling data that Trigger Corner Cases, Keynote at CVPR’21</a:t>
            </a:r>
          </a:p>
        </p:txBody>
      </p:sp>
      <p:pic>
        <p:nvPicPr>
          <p:cNvPr id="7" name="Picture 6" descr="A picture containing text, car, outdoor, sky&#10;&#10;Description automatically generated">
            <a:extLst>
              <a:ext uri="{FF2B5EF4-FFF2-40B4-BE49-F238E27FC236}">
                <a16:creationId xmlns:a16="http://schemas.microsoft.com/office/drawing/2014/main" id="{115F4842-E66E-10AE-9B3C-34655A747B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7124" y="1446691"/>
            <a:ext cx="2298758" cy="1379255"/>
          </a:xfrm>
          <a:prstGeom prst="rect">
            <a:avLst/>
          </a:prstGeom>
        </p:spPr>
      </p:pic>
      <p:pic>
        <p:nvPicPr>
          <p:cNvPr id="9" name="Picture 8" descr="A picture containing text, road, outdoor, sky&#10;&#10;Description automatically generated">
            <a:extLst>
              <a:ext uri="{FF2B5EF4-FFF2-40B4-BE49-F238E27FC236}">
                <a16:creationId xmlns:a16="http://schemas.microsoft.com/office/drawing/2014/main" id="{65C6C4E2-2DD2-6099-FFAA-A0B73781C1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7124" y="2825946"/>
            <a:ext cx="2327827" cy="1308778"/>
          </a:xfrm>
          <a:prstGeom prst="rect">
            <a:avLst/>
          </a:prstGeom>
        </p:spPr>
      </p:pic>
      <p:pic>
        <p:nvPicPr>
          <p:cNvPr id="11" name="Picture 10" descr="A car on a tow truck&#10;&#10;Description automatically generated with low confidence">
            <a:extLst>
              <a:ext uri="{FF2B5EF4-FFF2-40B4-BE49-F238E27FC236}">
                <a16:creationId xmlns:a16="http://schemas.microsoft.com/office/drawing/2014/main" id="{BF369A85-0C21-B5AD-9501-47A6689D2A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37124" y="4062205"/>
            <a:ext cx="2326714" cy="1308777"/>
          </a:xfrm>
          <a:prstGeom prst="rect">
            <a:avLst/>
          </a:prstGeom>
        </p:spPr>
      </p:pic>
      <p:sp>
        <p:nvSpPr>
          <p:cNvPr id="4" name="Slide Number Placeholder 3">
            <a:extLst>
              <a:ext uri="{FF2B5EF4-FFF2-40B4-BE49-F238E27FC236}">
                <a16:creationId xmlns:a16="http://schemas.microsoft.com/office/drawing/2014/main" id="{7E4EE56A-50DC-2588-1142-8D164F40C46A}"/>
              </a:ext>
            </a:extLst>
          </p:cNvPr>
          <p:cNvSpPr>
            <a:spLocks noGrp="1"/>
          </p:cNvSpPr>
          <p:nvPr>
            <p:ph type="sldNum" sz="quarter" idx="12"/>
          </p:nvPr>
        </p:nvSpPr>
        <p:spPr/>
        <p:txBody>
          <a:bodyPr/>
          <a:lstStyle/>
          <a:p>
            <a:fld id="{D5E8C41A-FC87-4F54-87C6-6B6B2E8CE2E7}" type="slidenum">
              <a:rPr lang="en-US" smtClean="0"/>
              <a:t>3</a:t>
            </a:fld>
            <a:endParaRPr lang="en-US"/>
          </a:p>
        </p:txBody>
      </p:sp>
    </p:spTree>
    <p:extLst>
      <p:ext uri="{BB962C8B-B14F-4D97-AF65-F5344CB8AC3E}">
        <p14:creationId xmlns:p14="http://schemas.microsoft.com/office/powerpoint/2010/main" val="469207772"/>
      </p:ext>
    </p:extLst>
  </p:cSld>
  <p:clrMapOvr>
    <a:masterClrMapping/>
  </p:clrMapOvr>
  <p:transition advTm="54339">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14C5-998D-41ED-B473-68F87EE9894B}"/>
              </a:ext>
            </a:extLst>
          </p:cNvPr>
          <p:cNvSpPr>
            <a:spLocks noGrp="1"/>
          </p:cNvSpPr>
          <p:nvPr>
            <p:ph type="title"/>
          </p:nvPr>
        </p:nvSpPr>
        <p:spPr>
          <a:xfrm>
            <a:off x="238124" y="195309"/>
            <a:ext cx="9324975" cy="1195342"/>
          </a:xfrm>
        </p:spPr>
        <p:txBody>
          <a:bodyPr>
            <a:normAutofit fontScale="90000"/>
          </a:bodyPr>
          <a:lstStyle/>
          <a:p>
            <a:r>
              <a:rPr lang="en-US" sz="3600" b="0" i="0" u="none" strike="noStrike" dirty="0">
                <a:solidFill>
                  <a:srgbClr val="000000"/>
                </a:solidFill>
                <a:effectLst/>
                <a:latin typeface="+mj-lt"/>
                <a:ea typeface="Verdana" panose="020B0604030504040204" pitchFamily="34" charset="0"/>
              </a:rPr>
              <a:t> </a:t>
            </a:r>
            <a:br>
              <a:rPr lang="en-US" sz="3600" b="0" i="0" u="none" strike="noStrike" dirty="0">
                <a:solidFill>
                  <a:srgbClr val="000000"/>
                </a:solidFill>
                <a:effectLst/>
                <a:latin typeface="+mj-lt"/>
                <a:ea typeface="Verdana" panose="020B0604030504040204" pitchFamily="34" charset="0"/>
              </a:rPr>
            </a:br>
            <a:r>
              <a:rPr lang="en-US" sz="3600" b="1" i="0" u="none" strike="noStrike" dirty="0">
                <a:solidFill>
                  <a:srgbClr val="000000"/>
                </a:solidFill>
                <a:effectLst/>
                <a:latin typeface="+mj-lt"/>
                <a:ea typeface="Verdana" panose="020B0604030504040204" pitchFamily="34" charset="0"/>
              </a:rPr>
              <a:t>Meanwhile - </a:t>
            </a:r>
            <a:r>
              <a:rPr lang="en-US" sz="3600" b="0" i="0" u="none" strike="noStrike" dirty="0">
                <a:solidFill>
                  <a:srgbClr val="000000"/>
                </a:solidFill>
                <a:effectLst/>
                <a:latin typeface="+mj-lt"/>
                <a:ea typeface="Verdana" panose="020B0604030504040204" pitchFamily="34" charset="0"/>
              </a:rPr>
              <a:t>AI systems ar</a:t>
            </a:r>
            <a:r>
              <a:rPr lang="en-US" sz="3600" dirty="0">
                <a:solidFill>
                  <a:srgbClr val="000000"/>
                </a:solidFill>
                <a:ea typeface="Verdana" panose="020B0604030504040204" pitchFamily="34" charset="0"/>
              </a:rPr>
              <a:t>e still </a:t>
            </a:r>
            <a:r>
              <a:rPr lang="en-US" sz="3600" b="0" i="0" u="none" strike="noStrike" dirty="0">
                <a:solidFill>
                  <a:srgbClr val="000000"/>
                </a:solidFill>
                <a:effectLst/>
                <a:latin typeface="+mj-lt"/>
                <a:ea typeface="Verdana" panose="020B0604030504040204" pitchFamily="34" charset="0"/>
              </a:rPr>
              <a:t>not being successfully deployed</a:t>
            </a:r>
            <a:endParaRPr lang="en-US" sz="2000" dirty="0"/>
          </a:p>
        </p:txBody>
      </p:sp>
      <p:sp>
        <p:nvSpPr>
          <p:cNvPr id="3" name="Content Placeholder 2">
            <a:extLst>
              <a:ext uri="{FF2B5EF4-FFF2-40B4-BE49-F238E27FC236}">
                <a16:creationId xmlns:a16="http://schemas.microsoft.com/office/drawing/2014/main" id="{97DB5E6C-915A-4575-A3C4-599BE07BCC41}"/>
              </a:ext>
            </a:extLst>
          </p:cNvPr>
          <p:cNvSpPr>
            <a:spLocks noGrp="1"/>
          </p:cNvSpPr>
          <p:nvPr>
            <p:ph idx="1"/>
          </p:nvPr>
        </p:nvSpPr>
        <p:spPr>
          <a:xfrm>
            <a:off x="347478" y="1645651"/>
            <a:ext cx="7510647" cy="1982977"/>
          </a:xfrm>
        </p:spPr>
        <p:txBody>
          <a:bodyPr>
            <a:noAutofit/>
          </a:bodyPr>
          <a:lstStyle/>
          <a:p>
            <a:pPr marL="342900" indent="-342900">
              <a:spcBef>
                <a:spcPts val="0"/>
              </a:spcBef>
              <a:buFont typeface="Arial" panose="020B0604020202020204" pitchFamily="34" charset="0"/>
              <a:buChar char="•"/>
            </a:pPr>
            <a:r>
              <a:rPr lang="en-US" sz="2000" b="1" i="0" u="none" strike="noStrike" dirty="0">
                <a:solidFill>
                  <a:srgbClr val="000000"/>
                </a:solidFill>
                <a:effectLst/>
                <a:latin typeface="+mj-lt"/>
                <a:ea typeface="Verdana" panose="020B0604030504040204" pitchFamily="34" charset="0"/>
              </a:rPr>
              <a:t>55%</a:t>
            </a:r>
            <a:r>
              <a:rPr lang="en-US" sz="2000" b="0" i="0" u="none" strike="noStrike" dirty="0">
                <a:solidFill>
                  <a:srgbClr val="000000"/>
                </a:solidFill>
                <a:effectLst/>
                <a:latin typeface="+mj-lt"/>
                <a:ea typeface="Verdana" panose="020B0604030504040204" pitchFamily="34" charset="0"/>
              </a:rPr>
              <a:t> of companies surveyed haven't deployed a machine learning model </a:t>
            </a:r>
            <a:r>
              <a:rPr lang="en-US" sz="2000" b="1" i="0" u="none" strike="noStrike" dirty="0">
                <a:solidFill>
                  <a:srgbClr val="000000"/>
                </a:solidFill>
                <a:effectLst/>
                <a:latin typeface="+mj-lt"/>
                <a:ea typeface="Verdana" panose="020B0604030504040204" pitchFamily="34" charset="0"/>
              </a:rPr>
              <a:t>[</a:t>
            </a:r>
            <a:r>
              <a:rPr lang="en-US" sz="2000" b="1" i="0" u="none" strike="noStrike" dirty="0" err="1">
                <a:solidFill>
                  <a:srgbClr val="000000"/>
                </a:solidFill>
                <a:effectLst/>
                <a:latin typeface="+mj-lt"/>
                <a:ea typeface="Verdana" panose="020B0604030504040204" pitchFamily="34" charset="0"/>
              </a:rPr>
              <a:t>Algorithmia</a:t>
            </a:r>
            <a:r>
              <a:rPr lang="en-US" sz="2000" b="1" i="0" u="none" strike="noStrike" dirty="0">
                <a:solidFill>
                  <a:srgbClr val="000000"/>
                </a:solidFill>
                <a:effectLst/>
                <a:latin typeface="+mj-lt"/>
                <a:ea typeface="Verdana" panose="020B0604030504040204" pitchFamily="34" charset="0"/>
              </a:rPr>
              <a:t> 2020]</a:t>
            </a:r>
          </a:p>
          <a:p>
            <a:pPr marL="342900" indent="-342900">
              <a:spcBef>
                <a:spcPts val="0"/>
              </a:spcBef>
              <a:buFont typeface="Arial" panose="020B0604020202020204" pitchFamily="34" charset="0"/>
              <a:buChar char="•"/>
            </a:pPr>
            <a:endParaRPr lang="en-US" sz="2000" b="1" i="0" u="none" strike="noStrike" dirty="0">
              <a:solidFill>
                <a:srgbClr val="000000"/>
              </a:solidFill>
              <a:effectLst/>
              <a:latin typeface="+mj-lt"/>
              <a:ea typeface="Verdana" panose="020B0604030504040204" pitchFamily="34" charset="0"/>
            </a:endParaRPr>
          </a:p>
          <a:p>
            <a:pPr marL="342900" indent="-342900">
              <a:spcBef>
                <a:spcPts val="0"/>
              </a:spcBef>
              <a:buFont typeface="Arial" panose="020B0604020202020204" pitchFamily="34" charset="0"/>
              <a:buChar char="•"/>
            </a:pPr>
            <a:r>
              <a:rPr lang="en-US" sz="2000" b="1" i="0" u="none" strike="noStrike" dirty="0">
                <a:solidFill>
                  <a:srgbClr val="000000"/>
                </a:solidFill>
                <a:effectLst/>
                <a:latin typeface="+mj-lt"/>
                <a:ea typeface="Verdana" panose="020B0604030504040204" pitchFamily="34" charset="0"/>
              </a:rPr>
              <a:t>72% </a:t>
            </a:r>
            <a:r>
              <a:rPr lang="en-US" sz="2000" b="0" i="0" u="none" strike="noStrike" dirty="0">
                <a:solidFill>
                  <a:srgbClr val="000000"/>
                </a:solidFill>
                <a:effectLst/>
                <a:latin typeface="+mj-lt"/>
                <a:ea typeface="Verdana" panose="020B0604030504040204" pitchFamily="34" charset="0"/>
              </a:rPr>
              <a:t>that began AI pilots before 2019 haven’t deployed a single system yet </a:t>
            </a:r>
            <a:r>
              <a:rPr lang="en-US" sz="2000" b="1" i="0" u="none" strike="noStrike" dirty="0">
                <a:solidFill>
                  <a:srgbClr val="000000"/>
                </a:solidFill>
                <a:effectLst/>
                <a:latin typeface="+mj-lt"/>
                <a:ea typeface="Verdana" panose="020B0604030504040204" pitchFamily="34" charset="0"/>
              </a:rPr>
              <a:t>[Capgemini 2020]</a:t>
            </a:r>
          </a:p>
          <a:p>
            <a:pPr>
              <a:spcBef>
                <a:spcPts val="0"/>
              </a:spcBef>
            </a:pPr>
            <a:endParaRPr lang="en-US" sz="2000" b="1" i="0" u="none" strike="noStrike" dirty="0">
              <a:solidFill>
                <a:srgbClr val="000000"/>
              </a:solidFill>
              <a:effectLst/>
              <a:latin typeface="+mj-lt"/>
              <a:ea typeface="Verdana" panose="020B0604030504040204" pitchFamily="34" charset="0"/>
            </a:endParaRPr>
          </a:p>
          <a:p>
            <a:pPr>
              <a:lnSpc>
                <a:spcPct val="170000"/>
              </a:lnSpc>
            </a:pPr>
            <a:endParaRPr lang="en-US" sz="2000" dirty="0"/>
          </a:p>
        </p:txBody>
      </p:sp>
      <p:pic>
        <p:nvPicPr>
          <p:cNvPr id="4" name="Picture 3" descr="Chart&#10;&#10;Description automatically generated">
            <a:extLst>
              <a:ext uri="{FF2B5EF4-FFF2-40B4-BE49-F238E27FC236}">
                <a16:creationId xmlns:a16="http://schemas.microsoft.com/office/drawing/2014/main" id="{48A7085F-72B3-4208-94E1-3677A5DF0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720" y="1825625"/>
            <a:ext cx="3926205" cy="3733783"/>
          </a:xfrm>
          <a:prstGeom prst="rect">
            <a:avLst/>
          </a:prstGeom>
        </p:spPr>
      </p:pic>
      <p:sp>
        <p:nvSpPr>
          <p:cNvPr id="6" name="TextBox 5">
            <a:extLst>
              <a:ext uri="{FF2B5EF4-FFF2-40B4-BE49-F238E27FC236}">
                <a16:creationId xmlns:a16="http://schemas.microsoft.com/office/drawing/2014/main" id="{58315063-586D-4538-A423-A2C1E1151D0D}"/>
              </a:ext>
            </a:extLst>
          </p:cNvPr>
          <p:cNvSpPr txBox="1"/>
          <p:nvPr/>
        </p:nvSpPr>
        <p:spPr>
          <a:xfrm>
            <a:off x="704849" y="3855354"/>
            <a:ext cx="6493779" cy="1261884"/>
          </a:xfrm>
          <a:prstGeom prst="rect">
            <a:avLst/>
          </a:prstGeom>
          <a:noFill/>
        </p:spPr>
        <p:txBody>
          <a:bodyPr wrap="square">
            <a:spAutoFit/>
          </a:bodyPr>
          <a:lstStyle/>
          <a:p>
            <a:pPr marL="0" indent="0" rtl="0">
              <a:spcBef>
                <a:spcPts val="0"/>
              </a:spcBef>
              <a:spcAft>
                <a:spcPts val="0"/>
              </a:spcAft>
              <a:buNone/>
            </a:pPr>
            <a:r>
              <a:rPr lang="en-US" sz="2000" b="1" i="0" u="none" strike="noStrike" dirty="0">
                <a:solidFill>
                  <a:srgbClr val="000000"/>
                </a:solidFill>
                <a:effectLst/>
                <a:latin typeface="+mj-lt"/>
                <a:ea typeface="Verdana" panose="020B0604030504040204" pitchFamily="34" charset="0"/>
              </a:rPr>
              <a:t>Why?</a:t>
            </a:r>
            <a:r>
              <a:rPr lang="en-US" sz="2000" b="0" i="0" u="none" strike="noStrike" dirty="0">
                <a:solidFill>
                  <a:srgbClr val="000000"/>
                </a:solidFill>
                <a:effectLst/>
                <a:latin typeface="+mj-lt"/>
                <a:ea typeface="Verdana" panose="020B0604030504040204" pitchFamily="34" charset="0"/>
              </a:rPr>
              <a:t> Current models cannot </a:t>
            </a:r>
            <a:r>
              <a:rPr lang="en-US" sz="2000" b="1" i="0" u="sng" strike="noStrike" dirty="0">
                <a:solidFill>
                  <a:srgbClr val="000000"/>
                </a:solidFill>
                <a:effectLst/>
                <a:latin typeface="+mj-lt"/>
                <a:ea typeface="Verdana" panose="020B0604030504040204" pitchFamily="34" charset="0"/>
              </a:rPr>
              <a:t>adapt</a:t>
            </a:r>
            <a:r>
              <a:rPr lang="en-US" sz="2000" b="0" i="0" u="none" strike="noStrike" dirty="0">
                <a:solidFill>
                  <a:srgbClr val="000000"/>
                </a:solidFill>
                <a:effectLst/>
                <a:latin typeface="+mj-lt"/>
                <a:ea typeface="Verdana" panose="020B0604030504040204" pitchFamily="34" charset="0"/>
              </a:rPr>
              <a:t> to more complex and evolving </a:t>
            </a:r>
            <a:r>
              <a:rPr lang="en-US" sz="2000" dirty="0">
                <a:solidFill>
                  <a:srgbClr val="000000"/>
                </a:solidFill>
                <a:latin typeface="+mj-lt"/>
                <a:ea typeface="Verdana" panose="020B0604030504040204" pitchFamily="34" charset="0"/>
              </a:rPr>
              <a:t>realities -</a:t>
            </a:r>
            <a:r>
              <a:rPr lang="en-US" sz="2000" b="0" i="0" u="none" strike="noStrike" dirty="0">
                <a:solidFill>
                  <a:srgbClr val="000000"/>
                </a:solidFill>
                <a:effectLst/>
                <a:latin typeface="+mj-lt"/>
                <a:ea typeface="Verdana" panose="020B0604030504040204" pitchFamily="34" charset="0"/>
              </a:rPr>
              <a:t> </a:t>
            </a:r>
            <a:r>
              <a:rPr lang="en-US" sz="2000" b="0" i="0" u="sng" strike="noStrike" dirty="0">
                <a:solidFill>
                  <a:srgbClr val="000000"/>
                </a:solidFill>
                <a:effectLst/>
                <a:latin typeface="+mj-lt"/>
                <a:ea typeface="Verdana" panose="020B0604030504040204" pitchFamily="34" charset="0"/>
              </a:rPr>
              <a:t>adversarial environments</a:t>
            </a:r>
          </a:p>
          <a:p>
            <a:pPr marL="0" indent="0" rtl="0">
              <a:spcBef>
                <a:spcPts val="0"/>
              </a:spcBef>
              <a:spcAft>
                <a:spcPts val="0"/>
              </a:spcAft>
              <a:buNone/>
            </a:pPr>
            <a:endParaRPr lang="en-US" sz="1600" dirty="0">
              <a:latin typeface="+mj-lt"/>
              <a:ea typeface="Verdana" panose="020B0604030504040204" pitchFamily="34" charset="0"/>
            </a:endParaRPr>
          </a:p>
        </p:txBody>
      </p:sp>
      <p:sp>
        <p:nvSpPr>
          <p:cNvPr id="8" name="TextBox 7">
            <a:extLst>
              <a:ext uri="{FF2B5EF4-FFF2-40B4-BE49-F238E27FC236}">
                <a16:creationId xmlns:a16="http://schemas.microsoft.com/office/drawing/2014/main" id="{0F587183-EB33-47CB-A1CD-7E9B96AC23A7}"/>
              </a:ext>
            </a:extLst>
          </p:cNvPr>
          <p:cNvSpPr txBox="1"/>
          <p:nvPr/>
        </p:nvSpPr>
        <p:spPr>
          <a:xfrm>
            <a:off x="2098357" y="5801889"/>
            <a:ext cx="5948363" cy="400110"/>
          </a:xfrm>
          <a:prstGeom prst="rect">
            <a:avLst/>
          </a:prstGeom>
          <a:solidFill>
            <a:schemeClr val="accent3">
              <a:lumMod val="20000"/>
              <a:lumOff val="80000"/>
            </a:schemeClr>
          </a:solidFill>
        </p:spPr>
        <p:txBody>
          <a:bodyPr wrap="square">
            <a:spAutoFit/>
          </a:bodyPr>
          <a:lstStyle/>
          <a:p>
            <a:pPr marL="0" indent="0" rtl="0">
              <a:spcBef>
                <a:spcPts val="0"/>
              </a:spcBef>
              <a:spcAft>
                <a:spcPts val="0"/>
              </a:spcAft>
              <a:buNone/>
            </a:pPr>
            <a:r>
              <a:rPr lang="en-US" sz="2000" b="1" dirty="0">
                <a:latin typeface="+mj-lt"/>
                <a:ea typeface="Verdana" panose="020B0604030504040204" pitchFamily="34" charset="0"/>
              </a:rPr>
              <a:t>Problem?</a:t>
            </a:r>
            <a:r>
              <a:rPr lang="en-US" sz="2000" dirty="0">
                <a:latin typeface="+mj-lt"/>
                <a:ea typeface="Verdana" panose="020B0604030504040204" pitchFamily="34" charset="0"/>
              </a:rPr>
              <a:t> Lack of Robustness in AI Systems</a:t>
            </a:r>
          </a:p>
        </p:txBody>
      </p:sp>
      <p:sp>
        <p:nvSpPr>
          <p:cNvPr id="12" name="TextBox 11">
            <a:extLst>
              <a:ext uri="{FF2B5EF4-FFF2-40B4-BE49-F238E27FC236}">
                <a16:creationId xmlns:a16="http://schemas.microsoft.com/office/drawing/2014/main" id="{6A2B4582-4826-4D00-B076-4B3F4A3D8C46}"/>
              </a:ext>
            </a:extLst>
          </p:cNvPr>
          <p:cNvSpPr txBox="1"/>
          <p:nvPr/>
        </p:nvSpPr>
        <p:spPr bwMode="gray">
          <a:xfrm>
            <a:off x="9915525" y="5553514"/>
            <a:ext cx="2276475" cy="369332"/>
          </a:xfrm>
          <a:prstGeom prst="rect">
            <a:avLst/>
          </a:prstGeom>
          <a:noFill/>
        </p:spPr>
        <p:txBody>
          <a:bodyPr wrap="square">
            <a:spAutoFit/>
          </a:bodyPr>
          <a:lstStyle/>
          <a:p>
            <a:pPr>
              <a:spcBef>
                <a:spcPts val="0"/>
              </a:spcBef>
            </a:pPr>
            <a:r>
              <a:rPr lang="en-US" sz="1800" b="1" i="0" u="none" strike="noStrike" dirty="0">
                <a:solidFill>
                  <a:srgbClr val="000000"/>
                </a:solidFill>
                <a:effectLst/>
                <a:latin typeface="+mj-lt"/>
                <a:ea typeface="Verdana" panose="020B0604030504040204" pitchFamily="34" charset="0"/>
              </a:rPr>
              <a:t>[Gartner 2020]</a:t>
            </a:r>
          </a:p>
        </p:txBody>
      </p:sp>
      <p:sp>
        <p:nvSpPr>
          <p:cNvPr id="9" name="TextBox 8">
            <a:extLst>
              <a:ext uri="{FF2B5EF4-FFF2-40B4-BE49-F238E27FC236}">
                <a16:creationId xmlns:a16="http://schemas.microsoft.com/office/drawing/2014/main" id="{25B4AFA2-1B2E-4E2A-8FC6-4555ABFA95A6}"/>
              </a:ext>
            </a:extLst>
          </p:cNvPr>
          <p:cNvSpPr txBox="1"/>
          <p:nvPr/>
        </p:nvSpPr>
        <p:spPr bwMode="gray">
          <a:xfrm>
            <a:off x="3170198" y="6201999"/>
            <a:ext cx="5075031" cy="369332"/>
          </a:xfrm>
          <a:prstGeom prst="rect">
            <a:avLst/>
          </a:prstGeom>
          <a:noFill/>
        </p:spPr>
        <p:txBody>
          <a:bodyPr wrap="square">
            <a:spAutoFit/>
          </a:bodyPr>
          <a:lstStyle/>
          <a:p>
            <a:r>
              <a:rPr lang="en-US" sz="1800" b="1" dirty="0"/>
              <a:t>[Jordan 2019], [</a:t>
            </a:r>
            <a:r>
              <a:rPr lang="en-US" sz="1800" b="1" dirty="0" err="1"/>
              <a:t>D’Amour</a:t>
            </a:r>
            <a:r>
              <a:rPr lang="en-US" sz="1800" b="1" dirty="0"/>
              <a:t> et al. 2020] </a:t>
            </a:r>
            <a:endParaRPr lang="en-US" dirty="0"/>
          </a:p>
        </p:txBody>
      </p:sp>
      <p:sp>
        <p:nvSpPr>
          <p:cNvPr id="5" name="Slide Number Placeholder 4">
            <a:extLst>
              <a:ext uri="{FF2B5EF4-FFF2-40B4-BE49-F238E27FC236}">
                <a16:creationId xmlns:a16="http://schemas.microsoft.com/office/drawing/2014/main" id="{41ADC929-7185-1D0E-39CB-56631DF9B898}"/>
              </a:ext>
            </a:extLst>
          </p:cNvPr>
          <p:cNvSpPr>
            <a:spLocks noGrp="1"/>
          </p:cNvSpPr>
          <p:nvPr>
            <p:ph type="sldNum" sz="quarter" idx="12"/>
          </p:nvPr>
        </p:nvSpPr>
        <p:spPr/>
        <p:txBody>
          <a:bodyPr/>
          <a:lstStyle/>
          <a:p>
            <a:fld id="{D5E8C41A-FC87-4F54-87C6-6B6B2E8CE2E7}" type="slidenum">
              <a:rPr lang="en-US" smtClean="0"/>
              <a:t>4</a:t>
            </a:fld>
            <a:endParaRPr lang="en-US"/>
          </a:p>
        </p:txBody>
      </p:sp>
    </p:spTree>
    <p:custDataLst>
      <p:tags r:id="rId1"/>
    </p:custDataLst>
    <p:extLst>
      <p:ext uri="{BB962C8B-B14F-4D97-AF65-F5344CB8AC3E}">
        <p14:creationId xmlns:p14="http://schemas.microsoft.com/office/powerpoint/2010/main" val="2885618606"/>
      </p:ext>
    </p:extLst>
  </p:cSld>
  <p:clrMapOvr>
    <a:masterClrMapping/>
  </p:clrMapOvr>
  <p:transition advTm="2474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BE59051-2F4E-DA03-9FE7-1418322E0C12}"/>
              </a:ext>
            </a:extLst>
          </p:cNvPr>
          <p:cNvSpPr/>
          <p:nvPr/>
        </p:nvSpPr>
        <p:spPr bwMode="gray">
          <a:xfrm>
            <a:off x="279400" y="1423850"/>
            <a:ext cx="8223250" cy="270749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36894658-EB27-BB73-EA9A-910C01F8DBAD}"/>
              </a:ext>
            </a:extLst>
          </p:cNvPr>
          <p:cNvSpPr>
            <a:spLocks noGrp="1"/>
          </p:cNvSpPr>
          <p:nvPr>
            <p:ph type="title"/>
          </p:nvPr>
        </p:nvSpPr>
        <p:spPr>
          <a:xfrm>
            <a:off x="478369" y="144001"/>
            <a:ext cx="9169401" cy="1236784"/>
          </a:xfrm>
        </p:spPr>
        <p:txBody>
          <a:bodyPr/>
          <a:lstStyle/>
          <a:p>
            <a:r>
              <a:rPr lang="en-US" dirty="0"/>
              <a:t>Reinforcement Learning for Autonomous Vehicle with Model-Based and Data-Driven Simulators</a:t>
            </a:r>
          </a:p>
        </p:txBody>
      </p:sp>
      <p:sp>
        <p:nvSpPr>
          <p:cNvPr id="14" name="Rectangle 13">
            <a:extLst>
              <a:ext uri="{FF2B5EF4-FFF2-40B4-BE49-F238E27FC236}">
                <a16:creationId xmlns:a16="http://schemas.microsoft.com/office/drawing/2014/main" id="{93983BAD-0BF2-452D-1AA4-60EF83ACF300}"/>
              </a:ext>
            </a:extLst>
          </p:cNvPr>
          <p:cNvSpPr/>
          <p:nvPr/>
        </p:nvSpPr>
        <p:spPr bwMode="gray">
          <a:xfrm>
            <a:off x="349250" y="4365010"/>
            <a:ext cx="6705600" cy="24929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5" name="TextBox 4">
            <a:extLst>
              <a:ext uri="{FF2B5EF4-FFF2-40B4-BE49-F238E27FC236}">
                <a16:creationId xmlns:a16="http://schemas.microsoft.com/office/drawing/2014/main" id="{6C6C6D03-0399-B1C7-4438-FD3AEA8FA302}"/>
              </a:ext>
            </a:extLst>
          </p:cNvPr>
          <p:cNvSpPr txBox="1"/>
          <p:nvPr/>
        </p:nvSpPr>
        <p:spPr bwMode="gray">
          <a:xfrm>
            <a:off x="398463" y="3115681"/>
            <a:ext cx="6645273" cy="1015663"/>
          </a:xfrm>
          <a:prstGeom prst="rect">
            <a:avLst/>
          </a:prstGeom>
          <a:noFill/>
        </p:spPr>
        <p:txBody>
          <a:bodyPr wrap="square">
            <a:spAutoFit/>
          </a:bodyPr>
          <a:lstStyle/>
          <a:p>
            <a:r>
              <a:rPr lang="en-US" sz="1200" b="1" dirty="0">
                <a:latin typeface="Verdana" panose="020B0604030504040204" pitchFamily="34" charset="0"/>
              </a:rPr>
              <a:t>VISTA - </a:t>
            </a:r>
            <a:r>
              <a:rPr lang="en-US" sz="1200" dirty="0">
                <a:effectLst/>
              </a:rPr>
              <a:t>From a single human collected trajectory the data-driven simulator synthesizes a space of new possible trajectories for learning virtual agent control policies (A). Preserving photorealism of the real world allows the virtual agent to move beyond imitation learning and instead explore the space using reinforcement learning with only sparse rewards. </a:t>
            </a:r>
          </a:p>
        </p:txBody>
      </p:sp>
      <p:pic>
        <p:nvPicPr>
          <p:cNvPr id="7" name="Picture 6">
            <a:extLst>
              <a:ext uri="{FF2B5EF4-FFF2-40B4-BE49-F238E27FC236}">
                <a16:creationId xmlns:a16="http://schemas.microsoft.com/office/drawing/2014/main" id="{87E3CC14-4BAA-4D77-C9ED-E86CFB8BF741}"/>
              </a:ext>
            </a:extLst>
          </p:cNvPr>
          <p:cNvPicPr>
            <a:picLocks noChangeAspect="1"/>
          </p:cNvPicPr>
          <p:nvPr/>
        </p:nvPicPr>
        <p:blipFill>
          <a:blip r:embed="rId3"/>
          <a:stretch>
            <a:fillRect/>
          </a:stretch>
        </p:blipFill>
        <p:spPr>
          <a:xfrm>
            <a:off x="398463" y="4387850"/>
            <a:ext cx="3603711" cy="2081454"/>
          </a:xfrm>
          <a:prstGeom prst="rect">
            <a:avLst/>
          </a:prstGeom>
        </p:spPr>
      </p:pic>
      <p:sp>
        <p:nvSpPr>
          <p:cNvPr id="9" name="TextBox 8">
            <a:extLst>
              <a:ext uri="{FF2B5EF4-FFF2-40B4-BE49-F238E27FC236}">
                <a16:creationId xmlns:a16="http://schemas.microsoft.com/office/drawing/2014/main" id="{C22806BC-F32C-2DEB-71F4-67E3A5530BAB}"/>
              </a:ext>
            </a:extLst>
          </p:cNvPr>
          <p:cNvSpPr txBox="1"/>
          <p:nvPr/>
        </p:nvSpPr>
        <p:spPr bwMode="gray">
          <a:xfrm>
            <a:off x="4197351" y="4365010"/>
            <a:ext cx="2940050" cy="2492990"/>
          </a:xfrm>
          <a:prstGeom prst="rect">
            <a:avLst/>
          </a:prstGeom>
          <a:noFill/>
        </p:spPr>
        <p:txBody>
          <a:bodyPr wrap="square">
            <a:spAutoFit/>
          </a:bodyPr>
          <a:lstStyle/>
          <a:p>
            <a:r>
              <a:rPr lang="en-US" sz="1200" dirty="0"/>
              <a:t>Gym is an open source Python library developed by </a:t>
            </a:r>
            <a:r>
              <a:rPr lang="en-US" sz="1200" dirty="0" err="1"/>
              <a:t>OpenAI</a:t>
            </a:r>
            <a:r>
              <a:rPr lang="en-US" sz="1200" dirty="0"/>
              <a:t> and originally designed for developing and testing reinforcement learning algorithms.</a:t>
            </a:r>
          </a:p>
          <a:p>
            <a:endParaRPr lang="en-US" sz="1200" dirty="0"/>
          </a:p>
          <a:p>
            <a:r>
              <a:rPr lang="en-US" sz="1200" b="1" dirty="0"/>
              <a:t>SUMO-Gym</a:t>
            </a:r>
            <a:r>
              <a:rPr lang="en-US" sz="1200" dirty="0"/>
              <a:t> is a portable, user-friendly AV simulation platform. Users of SUMO-Gym can test their AV pipeline to generate actions compatible with the package based on generic observations from SUMO-Gym</a:t>
            </a:r>
          </a:p>
        </p:txBody>
      </p:sp>
      <p:sp>
        <p:nvSpPr>
          <p:cNvPr id="15" name="Rectangle 14">
            <a:extLst>
              <a:ext uri="{FF2B5EF4-FFF2-40B4-BE49-F238E27FC236}">
                <a16:creationId xmlns:a16="http://schemas.microsoft.com/office/drawing/2014/main" id="{0E5D0A5B-0052-756A-3DC4-B6C3133F13EA}"/>
              </a:ext>
            </a:extLst>
          </p:cNvPr>
          <p:cNvSpPr/>
          <p:nvPr/>
        </p:nvSpPr>
        <p:spPr bwMode="gray">
          <a:xfrm>
            <a:off x="7137401" y="3405860"/>
            <a:ext cx="4899022" cy="34013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extBox 10">
            <a:extLst>
              <a:ext uri="{FF2B5EF4-FFF2-40B4-BE49-F238E27FC236}">
                <a16:creationId xmlns:a16="http://schemas.microsoft.com/office/drawing/2014/main" id="{0418D28C-B46D-33D4-259E-0FFF0F1087D7}"/>
              </a:ext>
            </a:extLst>
          </p:cNvPr>
          <p:cNvSpPr txBox="1"/>
          <p:nvPr/>
        </p:nvSpPr>
        <p:spPr bwMode="gray">
          <a:xfrm>
            <a:off x="7132637" y="3452140"/>
            <a:ext cx="4908551" cy="1569660"/>
          </a:xfrm>
          <a:prstGeom prst="rect">
            <a:avLst/>
          </a:prstGeom>
          <a:noFill/>
        </p:spPr>
        <p:txBody>
          <a:bodyPr wrap="square">
            <a:spAutoFit/>
          </a:bodyPr>
          <a:lstStyle/>
          <a:p>
            <a:r>
              <a:rPr lang="en-US" sz="1200" b="1" dirty="0"/>
              <a:t>CARLA</a:t>
            </a:r>
            <a:r>
              <a:rPr lang="en-US" sz="1200" dirty="0"/>
              <a:t> has been developed from the ground up to support development, training, and validation of autonomous driving systems. In addition to open-source code and protocols, CARLA provides open digital assets (urban layouts, buildings, vehicles) that were created for this purpose and can be used freely. The platform supports flexible specification of sensor suites, environmental conditions, control of all static and dynamic actors, and map generation</a:t>
            </a:r>
          </a:p>
        </p:txBody>
      </p:sp>
      <p:pic>
        <p:nvPicPr>
          <p:cNvPr id="17" name="Picture 16">
            <a:extLst>
              <a:ext uri="{FF2B5EF4-FFF2-40B4-BE49-F238E27FC236}">
                <a16:creationId xmlns:a16="http://schemas.microsoft.com/office/drawing/2014/main" id="{96D5FEAA-84DF-934B-9E27-39E701046EAF}"/>
              </a:ext>
            </a:extLst>
          </p:cNvPr>
          <p:cNvPicPr>
            <a:picLocks noChangeAspect="1"/>
          </p:cNvPicPr>
          <p:nvPr/>
        </p:nvPicPr>
        <p:blipFill>
          <a:blip r:embed="rId4"/>
          <a:stretch>
            <a:fillRect/>
          </a:stretch>
        </p:blipFill>
        <p:spPr>
          <a:xfrm>
            <a:off x="7481887" y="5021800"/>
            <a:ext cx="4311650" cy="1620664"/>
          </a:xfrm>
          <a:prstGeom prst="rect">
            <a:avLst/>
          </a:prstGeom>
        </p:spPr>
      </p:pic>
      <p:pic>
        <p:nvPicPr>
          <p:cNvPr id="20" name="Picture 19">
            <a:extLst>
              <a:ext uri="{FF2B5EF4-FFF2-40B4-BE49-F238E27FC236}">
                <a16:creationId xmlns:a16="http://schemas.microsoft.com/office/drawing/2014/main" id="{7FA1DA39-BD7E-9D1E-F94C-1AFAE6D47584}"/>
              </a:ext>
            </a:extLst>
          </p:cNvPr>
          <p:cNvPicPr>
            <a:picLocks noChangeAspect="1"/>
          </p:cNvPicPr>
          <p:nvPr/>
        </p:nvPicPr>
        <p:blipFill>
          <a:blip r:embed="rId5"/>
          <a:stretch>
            <a:fillRect/>
          </a:stretch>
        </p:blipFill>
        <p:spPr>
          <a:xfrm>
            <a:off x="4283077" y="1423850"/>
            <a:ext cx="3762375" cy="952500"/>
          </a:xfrm>
          <a:prstGeom prst="rect">
            <a:avLst/>
          </a:prstGeom>
        </p:spPr>
      </p:pic>
      <p:pic>
        <p:nvPicPr>
          <p:cNvPr id="22" name="Picture 21">
            <a:extLst>
              <a:ext uri="{FF2B5EF4-FFF2-40B4-BE49-F238E27FC236}">
                <a16:creationId xmlns:a16="http://schemas.microsoft.com/office/drawing/2014/main" id="{6F6B84BD-3E87-B5BA-5C91-F49DC2544898}"/>
              </a:ext>
            </a:extLst>
          </p:cNvPr>
          <p:cNvPicPr>
            <a:picLocks noChangeAspect="1"/>
          </p:cNvPicPr>
          <p:nvPr/>
        </p:nvPicPr>
        <p:blipFill>
          <a:blip r:embed="rId6"/>
          <a:stretch>
            <a:fillRect/>
          </a:stretch>
        </p:blipFill>
        <p:spPr>
          <a:xfrm>
            <a:off x="336550" y="1448806"/>
            <a:ext cx="3771900" cy="1666875"/>
          </a:xfrm>
          <a:prstGeom prst="rect">
            <a:avLst/>
          </a:prstGeom>
        </p:spPr>
      </p:pic>
      <p:sp>
        <p:nvSpPr>
          <p:cNvPr id="24" name="TextBox 23">
            <a:extLst>
              <a:ext uri="{FF2B5EF4-FFF2-40B4-BE49-F238E27FC236}">
                <a16:creationId xmlns:a16="http://schemas.microsoft.com/office/drawing/2014/main" id="{5587E08B-C3C4-A586-E5A1-EE032CFED304}"/>
              </a:ext>
            </a:extLst>
          </p:cNvPr>
          <p:cNvSpPr txBox="1"/>
          <p:nvPr/>
        </p:nvSpPr>
        <p:spPr bwMode="gray">
          <a:xfrm>
            <a:off x="4197351" y="2432800"/>
            <a:ext cx="4410075" cy="646331"/>
          </a:xfrm>
          <a:prstGeom prst="rect">
            <a:avLst/>
          </a:prstGeom>
          <a:noFill/>
        </p:spPr>
        <p:txBody>
          <a:bodyPr wrap="square">
            <a:spAutoFit/>
          </a:bodyPr>
          <a:lstStyle/>
          <a:p>
            <a:r>
              <a:rPr lang="en-US" sz="1200" dirty="0">
                <a:effectLst/>
              </a:rPr>
              <a:t>Learned policies not only transfer directly to the real world (B), but also outperform state-of-the-art end-to-end methods trained using imitation learning.</a:t>
            </a:r>
            <a:endParaRPr lang="en-US" sz="1200" dirty="0"/>
          </a:p>
        </p:txBody>
      </p:sp>
      <p:sp>
        <p:nvSpPr>
          <p:cNvPr id="3" name="Slide Number Placeholder 2">
            <a:extLst>
              <a:ext uri="{FF2B5EF4-FFF2-40B4-BE49-F238E27FC236}">
                <a16:creationId xmlns:a16="http://schemas.microsoft.com/office/drawing/2014/main" id="{20C91C0C-796C-2BE9-B7A4-335DC30677DD}"/>
              </a:ext>
            </a:extLst>
          </p:cNvPr>
          <p:cNvSpPr>
            <a:spLocks noGrp="1"/>
          </p:cNvSpPr>
          <p:nvPr>
            <p:ph type="sldNum" sz="quarter" idx="12"/>
          </p:nvPr>
        </p:nvSpPr>
        <p:spPr>
          <a:xfrm>
            <a:off x="11430000" y="1455392"/>
            <a:ext cx="482600" cy="228535"/>
          </a:xfrm>
        </p:spPr>
        <p:txBody>
          <a:bodyPr/>
          <a:lstStyle/>
          <a:p>
            <a:fld id="{D5E8C41A-FC87-4F54-87C6-6B6B2E8CE2E7}" type="slidenum">
              <a:rPr lang="en-US" smtClean="0"/>
              <a:t>5</a:t>
            </a:fld>
            <a:endParaRPr lang="en-US"/>
          </a:p>
        </p:txBody>
      </p:sp>
    </p:spTree>
    <p:extLst>
      <p:ext uri="{BB962C8B-B14F-4D97-AF65-F5344CB8AC3E}">
        <p14:creationId xmlns:p14="http://schemas.microsoft.com/office/powerpoint/2010/main" val="2803612059"/>
      </p:ext>
    </p:extLst>
  </p:cSld>
  <p:clrMapOvr>
    <a:masterClrMapping/>
  </p:clrMapOvr>
  <p:transition advTm="19737">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EB470DC-9200-5907-2CCD-6D6A2FF9C75C}"/>
              </a:ext>
            </a:extLst>
          </p:cNvPr>
          <p:cNvSpPr/>
          <p:nvPr/>
        </p:nvSpPr>
        <p:spPr bwMode="gray">
          <a:xfrm>
            <a:off x="6117968" y="2090589"/>
            <a:ext cx="5761695" cy="4455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4" name="Rectangle 3">
            <a:extLst>
              <a:ext uri="{FF2B5EF4-FFF2-40B4-BE49-F238E27FC236}">
                <a16:creationId xmlns:a16="http://schemas.microsoft.com/office/drawing/2014/main" id="{D997FBC4-83E0-CE7E-69DB-FAC764644767}"/>
              </a:ext>
            </a:extLst>
          </p:cNvPr>
          <p:cNvSpPr/>
          <p:nvPr/>
        </p:nvSpPr>
        <p:spPr bwMode="gray">
          <a:xfrm>
            <a:off x="274734" y="1877464"/>
            <a:ext cx="5761695" cy="3593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1" name="Rectangle 80">
            <a:extLst>
              <a:ext uri="{FF2B5EF4-FFF2-40B4-BE49-F238E27FC236}">
                <a16:creationId xmlns:a16="http://schemas.microsoft.com/office/drawing/2014/main" id="{DB332929-AEF9-8696-4BAE-AD607190235A}"/>
              </a:ext>
            </a:extLst>
          </p:cNvPr>
          <p:cNvSpPr/>
          <p:nvPr/>
        </p:nvSpPr>
        <p:spPr bwMode="gray">
          <a:xfrm>
            <a:off x="4016510" y="1895722"/>
            <a:ext cx="2019919" cy="146166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i="1" dirty="0" err="1">
              <a:solidFill>
                <a:schemeClr val="bg1"/>
              </a:solidFill>
            </a:endParaRPr>
          </a:p>
        </p:txBody>
      </p:sp>
      <p:sp>
        <p:nvSpPr>
          <p:cNvPr id="2" name="Title 1">
            <a:extLst>
              <a:ext uri="{FF2B5EF4-FFF2-40B4-BE49-F238E27FC236}">
                <a16:creationId xmlns:a16="http://schemas.microsoft.com/office/drawing/2014/main" id="{4CBF457B-C931-0481-DE1E-E003AD3B5B47}"/>
              </a:ext>
            </a:extLst>
          </p:cNvPr>
          <p:cNvSpPr>
            <a:spLocks noGrp="1"/>
          </p:cNvSpPr>
          <p:nvPr>
            <p:ph type="title"/>
          </p:nvPr>
        </p:nvSpPr>
        <p:spPr/>
        <p:txBody>
          <a:bodyPr/>
          <a:lstStyle/>
          <a:p>
            <a:r>
              <a:rPr lang="en-US" dirty="0"/>
              <a:t>Possible Architecture and its Realization</a:t>
            </a:r>
          </a:p>
        </p:txBody>
      </p:sp>
      <p:sp>
        <p:nvSpPr>
          <p:cNvPr id="5" name="Rectangle 4">
            <a:extLst>
              <a:ext uri="{FF2B5EF4-FFF2-40B4-BE49-F238E27FC236}">
                <a16:creationId xmlns:a16="http://schemas.microsoft.com/office/drawing/2014/main" id="{3043BA95-8C19-CC0A-E2E4-B5215B337117}"/>
              </a:ext>
            </a:extLst>
          </p:cNvPr>
          <p:cNvSpPr/>
          <p:nvPr/>
        </p:nvSpPr>
        <p:spPr bwMode="gray">
          <a:xfrm>
            <a:off x="720969" y="2286554"/>
            <a:ext cx="2708896" cy="138746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tx1"/>
                </a:solidFill>
              </a:rPr>
              <a:t>Autonomous Vehicle</a:t>
            </a:r>
          </a:p>
          <a:p>
            <a:pPr algn="ctr">
              <a:spcBef>
                <a:spcPts val="300"/>
              </a:spcBef>
              <a:spcAft>
                <a:spcPts val="300"/>
              </a:spcAft>
            </a:pPr>
            <a:r>
              <a:rPr lang="en-US" dirty="0">
                <a:solidFill>
                  <a:schemeClr val="tx1"/>
                </a:solidFill>
              </a:rPr>
              <a:t>Reinforcement Learning Agent </a:t>
            </a:r>
            <a:endParaRPr lang="en-US" sz="2400" dirty="0">
              <a:solidFill>
                <a:schemeClr val="tx1"/>
              </a:solidFill>
            </a:endParaRPr>
          </a:p>
        </p:txBody>
      </p:sp>
      <p:sp>
        <p:nvSpPr>
          <p:cNvPr id="6" name="Rectangle 5">
            <a:extLst>
              <a:ext uri="{FF2B5EF4-FFF2-40B4-BE49-F238E27FC236}">
                <a16:creationId xmlns:a16="http://schemas.microsoft.com/office/drawing/2014/main" id="{F8C4862B-B869-4714-FAFF-0319D93348F2}"/>
              </a:ext>
            </a:extLst>
          </p:cNvPr>
          <p:cNvSpPr/>
          <p:nvPr/>
        </p:nvSpPr>
        <p:spPr bwMode="gray">
          <a:xfrm>
            <a:off x="340341" y="4686964"/>
            <a:ext cx="5625080" cy="73439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b="1" dirty="0">
                <a:solidFill>
                  <a:schemeClr val="tx1"/>
                </a:solidFill>
              </a:rPr>
              <a:t>Simulator</a:t>
            </a:r>
          </a:p>
          <a:p>
            <a:pPr algn="ctr">
              <a:spcBef>
                <a:spcPts val="300"/>
              </a:spcBef>
              <a:spcAft>
                <a:spcPts val="300"/>
              </a:spcAft>
            </a:pPr>
            <a:r>
              <a:rPr lang="en-US" sz="1400" b="1" dirty="0">
                <a:solidFill>
                  <a:schemeClr val="tx1"/>
                </a:solidFill>
              </a:rPr>
              <a:t>(Carla,Vista,Sumo4AV)</a:t>
            </a:r>
          </a:p>
        </p:txBody>
      </p:sp>
      <p:sp>
        <p:nvSpPr>
          <p:cNvPr id="7" name="Rectangle 6">
            <a:extLst>
              <a:ext uri="{FF2B5EF4-FFF2-40B4-BE49-F238E27FC236}">
                <a16:creationId xmlns:a16="http://schemas.microsoft.com/office/drawing/2014/main" id="{47E8C357-E61F-0A69-BD23-1F03E4B83297}"/>
              </a:ext>
            </a:extLst>
          </p:cNvPr>
          <p:cNvSpPr/>
          <p:nvPr/>
        </p:nvSpPr>
        <p:spPr bwMode="gray">
          <a:xfrm>
            <a:off x="803191" y="4523712"/>
            <a:ext cx="712815" cy="102628"/>
          </a:xfrm>
          <a:prstGeom prst="rect">
            <a:avLst/>
          </a:prstGeom>
          <a:noFill/>
          <a:ln w="12700">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cxnSp>
        <p:nvCxnSpPr>
          <p:cNvPr id="8" name="Connector: Elbow 7">
            <a:extLst>
              <a:ext uri="{FF2B5EF4-FFF2-40B4-BE49-F238E27FC236}">
                <a16:creationId xmlns:a16="http://schemas.microsoft.com/office/drawing/2014/main" id="{D5226595-F0A4-CD99-3390-2D9790CBB62D}"/>
              </a:ext>
            </a:extLst>
          </p:cNvPr>
          <p:cNvCxnSpPr>
            <a:cxnSpLocks/>
            <a:stCxn id="55" idx="0"/>
            <a:endCxn id="5" idx="2"/>
          </p:cNvCxnSpPr>
          <p:nvPr/>
        </p:nvCxnSpPr>
        <p:spPr bwMode="gray">
          <a:xfrm rot="5400000" flipH="1" flipV="1">
            <a:off x="1630725" y="3919371"/>
            <a:ext cx="690049" cy="199336"/>
          </a:xfrm>
          <a:prstGeom prst="bentConnector3">
            <a:avLst>
              <a:gd name="adj1" fmla="val 50000"/>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BEA02254-2A56-D18D-6083-E31413400210}"/>
              </a:ext>
            </a:extLst>
          </p:cNvPr>
          <p:cNvSpPr txBox="1"/>
          <p:nvPr/>
        </p:nvSpPr>
        <p:spPr bwMode="gray">
          <a:xfrm>
            <a:off x="4255476" y="4729558"/>
            <a:ext cx="1802186" cy="485451"/>
          </a:xfrm>
          <a:prstGeom prst="rect">
            <a:avLst/>
          </a:prstGeom>
          <a:noFill/>
        </p:spPr>
        <p:txBody>
          <a:bodyPr wrap="square" lIns="0" tIns="0" rIns="0" bIns="0" rtlCol="0">
            <a:noAutofit/>
          </a:bodyPr>
          <a:lstStyle/>
          <a:p>
            <a:pPr marL="171450" indent="-171450">
              <a:spcBef>
                <a:spcPts val="300"/>
              </a:spcBef>
              <a:spcAft>
                <a:spcPts val="300"/>
              </a:spcAft>
              <a:buClr>
                <a:schemeClr val="accent1"/>
              </a:buClr>
              <a:buSzPct val="90000"/>
              <a:buFont typeface="Arial" panose="020B0604020202020204" pitchFamily="34" charset="0"/>
              <a:buChar char="•"/>
            </a:pPr>
            <a:r>
              <a:rPr lang="en-US" sz="1200" dirty="0"/>
              <a:t>Non-stationarity</a:t>
            </a:r>
          </a:p>
          <a:p>
            <a:pPr marL="171450" indent="-171450">
              <a:spcBef>
                <a:spcPts val="300"/>
              </a:spcBef>
              <a:spcAft>
                <a:spcPts val="300"/>
              </a:spcAft>
              <a:buClr>
                <a:schemeClr val="accent1"/>
              </a:buClr>
              <a:buSzPct val="90000"/>
              <a:buFont typeface="Arial" panose="020B0604020202020204" pitchFamily="34" charset="0"/>
              <a:buChar char="•"/>
            </a:pPr>
            <a:r>
              <a:rPr lang="en-US" sz="1200" dirty="0"/>
              <a:t>Partial observability</a:t>
            </a:r>
          </a:p>
        </p:txBody>
      </p:sp>
      <p:sp>
        <p:nvSpPr>
          <p:cNvPr id="26" name="Rectangle 25">
            <a:extLst>
              <a:ext uri="{FF2B5EF4-FFF2-40B4-BE49-F238E27FC236}">
                <a16:creationId xmlns:a16="http://schemas.microsoft.com/office/drawing/2014/main" id="{48F34DA9-F01E-3AA3-E6D2-71D378B2C2F2}"/>
              </a:ext>
            </a:extLst>
          </p:cNvPr>
          <p:cNvSpPr/>
          <p:nvPr/>
        </p:nvSpPr>
        <p:spPr bwMode="gray">
          <a:xfrm>
            <a:off x="5021862" y="4459162"/>
            <a:ext cx="712815" cy="102628"/>
          </a:xfrm>
          <a:prstGeom prst="rect">
            <a:avLst/>
          </a:prstGeom>
          <a:no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sp>
        <p:nvSpPr>
          <p:cNvPr id="28" name="TextBox 27">
            <a:extLst>
              <a:ext uri="{FF2B5EF4-FFF2-40B4-BE49-F238E27FC236}">
                <a16:creationId xmlns:a16="http://schemas.microsoft.com/office/drawing/2014/main" id="{8E6D2A1F-28E7-B9A0-B59B-E091524354FA}"/>
              </a:ext>
            </a:extLst>
          </p:cNvPr>
          <p:cNvSpPr txBox="1"/>
          <p:nvPr/>
        </p:nvSpPr>
        <p:spPr bwMode="gray">
          <a:xfrm>
            <a:off x="1039416" y="3835896"/>
            <a:ext cx="924912" cy="62719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dirty="0"/>
              <a:t>State </a:t>
            </a:r>
          </a:p>
          <a:p>
            <a:pPr>
              <a:spcBef>
                <a:spcPts val="300"/>
              </a:spcBef>
              <a:spcAft>
                <a:spcPts val="300"/>
              </a:spcAft>
              <a:buClr>
                <a:schemeClr val="accent1"/>
              </a:buClr>
              <a:buSzPct val="90000"/>
            </a:pPr>
            <a:r>
              <a:rPr lang="en-US" sz="1400" dirty="0"/>
              <a:t>Reward </a:t>
            </a:r>
          </a:p>
        </p:txBody>
      </p:sp>
      <p:sp>
        <p:nvSpPr>
          <p:cNvPr id="57" name="Rectangle 56">
            <a:extLst>
              <a:ext uri="{FF2B5EF4-FFF2-40B4-BE49-F238E27FC236}">
                <a16:creationId xmlns:a16="http://schemas.microsoft.com/office/drawing/2014/main" id="{879EB85E-F8AE-BD8A-26DA-D26A5F906C04}"/>
              </a:ext>
            </a:extLst>
          </p:cNvPr>
          <p:cNvSpPr/>
          <p:nvPr/>
        </p:nvSpPr>
        <p:spPr bwMode="gray">
          <a:xfrm>
            <a:off x="2954624" y="4483431"/>
            <a:ext cx="712815" cy="102628"/>
          </a:xfrm>
          <a:prstGeom prst="rect">
            <a:avLst/>
          </a:prstGeom>
          <a:noFill/>
          <a:ln w="12700">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sp>
        <p:nvSpPr>
          <p:cNvPr id="74" name="Rectangle: Rounded Corners 73">
            <a:extLst>
              <a:ext uri="{FF2B5EF4-FFF2-40B4-BE49-F238E27FC236}">
                <a16:creationId xmlns:a16="http://schemas.microsoft.com/office/drawing/2014/main" id="{02F49FBA-C4DA-C29D-5C8A-488E72D708F0}"/>
              </a:ext>
            </a:extLst>
          </p:cNvPr>
          <p:cNvSpPr/>
          <p:nvPr/>
        </p:nvSpPr>
        <p:spPr bwMode="gray">
          <a:xfrm>
            <a:off x="4255476" y="2317611"/>
            <a:ext cx="1592859" cy="267214"/>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Communication</a:t>
            </a:r>
          </a:p>
        </p:txBody>
      </p:sp>
      <p:sp>
        <p:nvSpPr>
          <p:cNvPr id="76" name="Rectangle: Rounded Corners 75">
            <a:extLst>
              <a:ext uri="{FF2B5EF4-FFF2-40B4-BE49-F238E27FC236}">
                <a16:creationId xmlns:a16="http://schemas.microsoft.com/office/drawing/2014/main" id="{98E91950-8A8F-568D-2A99-F633A6978924}"/>
              </a:ext>
            </a:extLst>
          </p:cNvPr>
          <p:cNvSpPr/>
          <p:nvPr/>
        </p:nvSpPr>
        <p:spPr bwMode="gray">
          <a:xfrm>
            <a:off x="4255476" y="2660995"/>
            <a:ext cx="1592859" cy="267214"/>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Coordination</a:t>
            </a:r>
          </a:p>
        </p:txBody>
      </p:sp>
      <p:sp>
        <p:nvSpPr>
          <p:cNvPr id="77" name="Rectangle: Rounded Corners 76">
            <a:extLst>
              <a:ext uri="{FF2B5EF4-FFF2-40B4-BE49-F238E27FC236}">
                <a16:creationId xmlns:a16="http://schemas.microsoft.com/office/drawing/2014/main" id="{1E287D6E-196F-0860-A438-73720F88D231}"/>
              </a:ext>
            </a:extLst>
          </p:cNvPr>
          <p:cNvSpPr/>
          <p:nvPr/>
        </p:nvSpPr>
        <p:spPr bwMode="gray">
          <a:xfrm>
            <a:off x="4255476" y="2977162"/>
            <a:ext cx="1592859" cy="267214"/>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i="1" dirty="0">
                <a:solidFill>
                  <a:sysClr val="windowText" lastClr="000000"/>
                </a:solidFill>
              </a:rPr>
              <a:t>Scaling</a:t>
            </a:r>
          </a:p>
        </p:txBody>
      </p:sp>
      <p:sp>
        <p:nvSpPr>
          <p:cNvPr id="80" name="TextBox 79">
            <a:extLst>
              <a:ext uri="{FF2B5EF4-FFF2-40B4-BE49-F238E27FC236}">
                <a16:creationId xmlns:a16="http://schemas.microsoft.com/office/drawing/2014/main" id="{7097CD3E-9B3C-C3E8-24DB-3BC1EB7F8A47}"/>
              </a:ext>
            </a:extLst>
          </p:cNvPr>
          <p:cNvSpPr txBox="1"/>
          <p:nvPr/>
        </p:nvSpPr>
        <p:spPr bwMode="gray">
          <a:xfrm>
            <a:off x="456310" y="4757254"/>
            <a:ext cx="1874983" cy="437639"/>
          </a:xfrm>
          <a:prstGeom prst="rect">
            <a:avLst/>
          </a:prstGeom>
          <a:noFill/>
        </p:spPr>
        <p:txBody>
          <a:bodyPr wrap="square" lIns="0" tIns="0" rIns="0" bIns="0" rtlCol="0">
            <a:noAutofit/>
          </a:bodyPr>
          <a:lstStyle/>
          <a:p>
            <a:pPr marL="171450" indent="-171450">
              <a:spcBef>
                <a:spcPts val="300"/>
              </a:spcBef>
              <a:spcAft>
                <a:spcPts val="300"/>
              </a:spcAft>
              <a:buClr>
                <a:schemeClr val="accent1"/>
              </a:buClr>
              <a:buSzPct val="90000"/>
              <a:buFont typeface="Arial" panose="020B0604020202020204" pitchFamily="34" charset="0"/>
              <a:buChar char="•"/>
            </a:pPr>
            <a:r>
              <a:rPr lang="en-US" sz="1200" dirty="0"/>
              <a:t>Credit Assignment</a:t>
            </a:r>
          </a:p>
          <a:p>
            <a:pPr marL="171450" indent="-171450">
              <a:spcBef>
                <a:spcPts val="300"/>
              </a:spcBef>
              <a:spcAft>
                <a:spcPts val="300"/>
              </a:spcAft>
              <a:buClr>
                <a:schemeClr val="accent1"/>
              </a:buClr>
              <a:buSzPct val="90000"/>
              <a:buFont typeface="Arial" panose="020B0604020202020204" pitchFamily="34" charset="0"/>
              <a:buChar char="•"/>
            </a:pPr>
            <a:r>
              <a:rPr lang="en-US" sz="1200" dirty="0"/>
              <a:t>Local and Global</a:t>
            </a:r>
          </a:p>
        </p:txBody>
      </p:sp>
      <p:cxnSp>
        <p:nvCxnSpPr>
          <p:cNvPr id="88" name="Connector: Elbow 87">
            <a:extLst>
              <a:ext uri="{FF2B5EF4-FFF2-40B4-BE49-F238E27FC236}">
                <a16:creationId xmlns:a16="http://schemas.microsoft.com/office/drawing/2014/main" id="{89FBF5BC-810B-73DC-775F-8615C1DB0F4D}"/>
              </a:ext>
            </a:extLst>
          </p:cNvPr>
          <p:cNvCxnSpPr>
            <a:cxnSpLocks/>
            <a:stCxn id="89" idx="0"/>
            <a:endCxn id="5" idx="3"/>
          </p:cNvCxnSpPr>
          <p:nvPr/>
        </p:nvCxnSpPr>
        <p:spPr bwMode="gray">
          <a:xfrm rot="16200000" flipV="1">
            <a:off x="2964384" y="3445765"/>
            <a:ext cx="1380634" cy="449671"/>
          </a:xfrm>
          <a:prstGeom prst="bentConnector2">
            <a:avLst/>
          </a:prstGeom>
          <a:ln w="1905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89" name="Rectangle 88">
            <a:extLst>
              <a:ext uri="{FF2B5EF4-FFF2-40B4-BE49-F238E27FC236}">
                <a16:creationId xmlns:a16="http://schemas.microsoft.com/office/drawing/2014/main" id="{0CA9E91A-8B65-7DA5-6666-B48760A3E7BE}"/>
              </a:ext>
            </a:extLst>
          </p:cNvPr>
          <p:cNvSpPr/>
          <p:nvPr/>
        </p:nvSpPr>
        <p:spPr bwMode="gray">
          <a:xfrm>
            <a:off x="3736071" y="4360918"/>
            <a:ext cx="286930" cy="83615"/>
          </a:xfrm>
          <a:prstGeom prst="rect">
            <a:avLst/>
          </a:prstGeom>
          <a:solidFill>
            <a:schemeClr val="tx2"/>
          </a:solidFill>
          <a:ln w="12700">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sp>
        <p:nvSpPr>
          <p:cNvPr id="108" name="TextBox 107">
            <a:extLst>
              <a:ext uri="{FF2B5EF4-FFF2-40B4-BE49-F238E27FC236}">
                <a16:creationId xmlns:a16="http://schemas.microsoft.com/office/drawing/2014/main" id="{D0F8718E-6BC0-D8C0-008A-0A0BCBAC8F8F}"/>
              </a:ext>
            </a:extLst>
          </p:cNvPr>
          <p:cNvSpPr txBox="1"/>
          <p:nvPr/>
        </p:nvSpPr>
        <p:spPr bwMode="gray">
          <a:xfrm>
            <a:off x="-42656" y="6444413"/>
            <a:ext cx="1201615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Nguyen, et al. (2020). Deep reinforcement learning for multiagent systems: A review of challenges, solutions, and applications </a:t>
            </a:r>
          </a:p>
          <a:p>
            <a:pPr>
              <a:defRPr/>
            </a:pPr>
            <a:r>
              <a:rPr lang="en-US" sz="1100" dirty="0" err="1"/>
              <a:t>Leibo</a:t>
            </a:r>
            <a:r>
              <a:rPr lang="en-US" sz="1100" dirty="0"/>
              <a:t>,  et al. (2017 ) "Multi-agent Reinforcement Learning in Sequential Social Dilemmas." </a:t>
            </a:r>
          </a:p>
        </p:txBody>
      </p:sp>
      <p:sp>
        <p:nvSpPr>
          <p:cNvPr id="121" name="TextBox 120">
            <a:extLst>
              <a:ext uri="{FF2B5EF4-FFF2-40B4-BE49-F238E27FC236}">
                <a16:creationId xmlns:a16="http://schemas.microsoft.com/office/drawing/2014/main" id="{35FC8A43-5B47-56CE-1123-725D804BA693}"/>
              </a:ext>
            </a:extLst>
          </p:cNvPr>
          <p:cNvSpPr txBox="1"/>
          <p:nvPr/>
        </p:nvSpPr>
        <p:spPr bwMode="gray">
          <a:xfrm>
            <a:off x="6088196" y="1917221"/>
            <a:ext cx="5725606" cy="369332"/>
          </a:xfrm>
          <a:prstGeom prst="rect">
            <a:avLst/>
          </a:prstGeom>
          <a:solidFill>
            <a:schemeClr val="tx1">
              <a:lumMod val="10000"/>
              <a:lumOff val="90000"/>
            </a:schemeClr>
          </a:solidFill>
        </p:spPr>
        <p:txBody>
          <a:bodyPr wrap="square">
            <a:spAutoFit/>
          </a:bodyPr>
          <a:lstStyle/>
          <a:p>
            <a:pPr algn="ctr" rtl="0" fontAlgn="ctr">
              <a:spcBef>
                <a:spcPts val="0"/>
              </a:spcBef>
              <a:spcAft>
                <a:spcPts val="0"/>
              </a:spcAft>
            </a:pPr>
            <a:r>
              <a:rPr lang="en-US" b="1" dirty="0">
                <a:latin typeface="Calibri" panose="020F0502020204030204" pitchFamily="34" charset="0"/>
              </a:rPr>
              <a:t>Implementation Effort Expected</a:t>
            </a:r>
            <a:endParaRPr lang="en-US" sz="1800" b="1" dirty="0">
              <a:effectLst/>
              <a:latin typeface="Calibri" panose="020F0502020204030204" pitchFamily="34" charset="0"/>
            </a:endParaRPr>
          </a:p>
        </p:txBody>
      </p:sp>
      <p:sp>
        <p:nvSpPr>
          <p:cNvPr id="14" name="TextBox 13">
            <a:extLst>
              <a:ext uri="{FF2B5EF4-FFF2-40B4-BE49-F238E27FC236}">
                <a16:creationId xmlns:a16="http://schemas.microsoft.com/office/drawing/2014/main" id="{39D8B1A1-37FF-AB82-C21F-BC12C83D1ED8}"/>
              </a:ext>
            </a:extLst>
          </p:cNvPr>
          <p:cNvSpPr txBox="1"/>
          <p:nvPr/>
        </p:nvSpPr>
        <p:spPr bwMode="gray">
          <a:xfrm>
            <a:off x="6235168" y="5336164"/>
            <a:ext cx="5087712" cy="646331"/>
          </a:xfrm>
          <a:prstGeom prst="rect">
            <a:avLst/>
          </a:prstGeom>
          <a:noFill/>
        </p:spPr>
        <p:txBody>
          <a:bodyPr wrap="square">
            <a:spAutoFit/>
          </a:bodyPr>
          <a:lstStyle/>
          <a:p>
            <a:pPr rtl="0" fontAlgn="ctr">
              <a:spcBef>
                <a:spcPts val="0"/>
              </a:spcBef>
              <a:spcAft>
                <a:spcPts val="0"/>
              </a:spcAft>
            </a:pPr>
            <a:r>
              <a:rPr lang="en-US" b="1" dirty="0">
                <a:latin typeface="Calibri" panose="020F0502020204030204" pitchFamily="34" charset="0"/>
              </a:rPr>
              <a:t>Simulator</a:t>
            </a:r>
            <a:r>
              <a:rPr lang="en-US" dirty="0">
                <a:latin typeface="Calibri" panose="020F0502020204030204" pitchFamily="34" charset="0"/>
              </a:rPr>
              <a:t> - Reused out-of-the-box, no coding expected</a:t>
            </a:r>
            <a:endParaRPr lang="en-US" sz="1800" dirty="0">
              <a:effectLst/>
              <a:latin typeface="Calibri" panose="020F0502020204030204" pitchFamily="34" charset="0"/>
            </a:endParaRPr>
          </a:p>
        </p:txBody>
      </p:sp>
      <p:sp>
        <p:nvSpPr>
          <p:cNvPr id="16" name="TextBox 15">
            <a:extLst>
              <a:ext uri="{FF2B5EF4-FFF2-40B4-BE49-F238E27FC236}">
                <a16:creationId xmlns:a16="http://schemas.microsoft.com/office/drawing/2014/main" id="{4888E4B0-8255-D321-6770-B8C64632AADF}"/>
              </a:ext>
            </a:extLst>
          </p:cNvPr>
          <p:cNvSpPr txBox="1"/>
          <p:nvPr/>
        </p:nvSpPr>
        <p:spPr bwMode="gray">
          <a:xfrm>
            <a:off x="6235168" y="4573671"/>
            <a:ext cx="5087712" cy="646331"/>
          </a:xfrm>
          <a:prstGeom prst="rect">
            <a:avLst/>
          </a:prstGeom>
          <a:noFill/>
        </p:spPr>
        <p:txBody>
          <a:bodyPr wrap="square">
            <a:spAutoFit/>
          </a:bodyPr>
          <a:lstStyle/>
          <a:p>
            <a:pPr rtl="0" fontAlgn="ctr">
              <a:spcBef>
                <a:spcPts val="0"/>
              </a:spcBef>
              <a:spcAft>
                <a:spcPts val="0"/>
              </a:spcAft>
            </a:pPr>
            <a:r>
              <a:rPr lang="en-US" b="1" dirty="0">
                <a:latin typeface="Calibri" panose="020F0502020204030204" pitchFamily="34" charset="0"/>
              </a:rPr>
              <a:t>Gym </a:t>
            </a:r>
            <a:r>
              <a:rPr lang="en-US" dirty="0">
                <a:latin typeface="Calibri" panose="020F0502020204030204" pitchFamily="34" charset="0"/>
              </a:rPr>
              <a:t>Interface as a wrapper of the Simulator API - a few lines of code expected</a:t>
            </a:r>
            <a:endParaRPr lang="en-US" sz="1800" dirty="0">
              <a:effectLst/>
              <a:latin typeface="Calibri" panose="020F0502020204030204" pitchFamily="34" charset="0"/>
            </a:endParaRPr>
          </a:p>
        </p:txBody>
      </p:sp>
      <p:sp>
        <p:nvSpPr>
          <p:cNvPr id="17" name="TextBox 16">
            <a:extLst>
              <a:ext uri="{FF2B5EF4-FFF2-40B4-BE49-F238E27FC236}">
                <a16:creationId xmlns:a16="http://schemas.microsoft.com/office/drawing/2014/main" id="{8D7BBF47-46DF-7423-10E3-5E7F8605F0AE}"/>
              </a:ext>
            </a:extLst>
          </p:cNvPr>
          <p:cNvSpPr txBox="1"/>
          <p:nvPr/>
        </p:nvSpPr>
        <p:spPr bwMode="gray">
          <a:xfrm>
            <a:off x="6201469" y="3600112"/>
            <a:ext cx="5087712" cy="646331"/>
          </a:xfrm>
          <a:prstGeom prst="rect">
            <a:avLst/>
          </a:prstGeom>
          <a:noFill/>
        </p:spPr>
        <p:txBody>
          <a:bodyPr wrap="square">
            <a:spAutoFit/>
          </a:bodyPr>
          <a:lstStyle/>
          <a:p>
            <a:pPr rtl="0" fontAlgn="ctr">
              <a:spcBef>
                <a:spcPts val="0"/>
              </a:spcBef>
              <a:spcAft>
                <a:spcPts val="0"/>
              </a:spcAft>
            </a:pPr>
            <a:r>
              <a:rPr lang="en-US" b="1" dirty="0">
                <a:latin typeface="Calibri" panose="020F0502020204030204" pitchFamily="34" charset="0"/>
              </a:rPr>
              <a:t>Agent’s</a:t>
            </a:r>
            <a:r>
              <a:rPr lang="en-US" dirty="0">
                <a:latin typeface="Calibri" panose="020F0502020204030204" pitchFamily="34" charset="0"/>
              </a:rPr>
              <a:t> policy Learning – Reuse out-of-the-box Stable Baselines API – no coding expected</a:t>
            </a:r>
            <a:endParaRPr lang="en-US" sz="1800" dirty="0">
              <a:effectLst/>
              <a:latin typeface="Calibri" panose="020F0502020204030204" pitchFamily="34" charset="0"/>
            </a:endParaRPr>
          </a:p>
        </p:txBody>
      </p:sp>
      <p:sp>
        <p:nvSpPr>
          <p:cNvPr id="18" name="TextBox 17">
            <a:extLst>
              <a:ext uri="{FF2B5EF4-FFF2-40B4-BE49-F238E27FC236}">
                <a16:creationId xmlns:a16="http://schemas.microsoft.com/office/drawing/2014/main" id="{29BBB984-DC57-1DD3-A2D3-D22B73D4FA1C}"/>
              </a:ext>
            </a:extLst>
          </p:cNvPr>
          <p:cNvSpPr txBox="1"/>
          <p:nvPr/>
        </p:nvSpPr>
        <p:spPr bwMode="gray">
          <a:xfrm>
            <a:off x="6235168" y="2626553"/>
            <a:ext cx="5681183" cy="646331"/>
          </a:xfrm>
          <a:prstGeom prst="rect">
            <a:avLst/>
          </a:prstGeom>
          <a:noFill/>
        </p:spPr>
        <p:txBody>
          <a:bodyPr wrap="square">
            <a:spAutoFit/>
          </a:bodyPr>
          <a:lstStyle/>
          <a:p>
            <a:pPr rtl="0" fontAlgn="ctr">
              <a:spcBef>
                <a:spcPts val="0"/>
              </a:spcBef>
              <a:spcAft>
                <a:spcPts val="0"/>
              </a:spcAft>
            </a:pPr>
            <a:r>
              <a:rPr lang="en-US" sz="1800" b="1" dirty="0">
                <a:effectLst/>
                <a:latin typeface="Calibri" panose="020F0502020204030204" pitchFamily="34" charset="0"/>
              </a:rPr>
              <a:t>Safety &amp; Robustness </a:t>
            </a:r>
            <a:r>
              <a:rPr lang="en-US" sz="1800" dirty="0">
                <a:effectLst/>
                <a:latin typeface="Calibri" panose="020F0502020204030204" pitchFamily="34" charset="0"/>
              </a:rPr>
              <a:t>- Design and </a:t>
            </a:r>
            <a:r>
              <a:rPr lang="en-US" dirty="0">
                <a:latin typeface="Calibri" panose="020F0502020204030204" pitchFamily="34" charset="0"/>
              </a:rPr>
              <a:t>Implementation for coping with the chosen (few) traffic edge-cases</a:t>
            </a:r>
            <a:endParaRPr lang="en-US" sz="1800" dirty="0">
              <a:effectLst/>
              <a:latin typeface="Calibri" panose="020F0502020204030204" pitchFamily="34" charset="0"/>
            </a:endParaRPr>
          </a:p>
        </p:txBody>
      </p:sp>
      <p:sp>
        <p:nvSpPr>
          <p:cNvPr id="22" name="Rectangle 21">
            <a:extLst>
              <a:ext uri="{FF2B5EF4-FFF2-40B4-BE49-F238E27FC236}">
                <a16:creationId xmlns:a16="http://schemas.microsoft.com/office/drawing/2014/main" id="{C1929669-7E0E-B372-8A67-0509ED9DEAB9}"/>
              </a:ext>
            </a:extLst>
          </p:cNvPr>
          <p:cNvSpPr/>
          <p:nvPr/>
        </p:nvSpPr>
        <p:spPr bwMode="gray">
          <a:xfrm>
            <a:off x="1516006" y="5559569"/>
            <a:ext cx="2005680" cy="50955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Reuse out-of-the-box</a:t>
            </a:r>
          </a:p>
        </p:txBody>
      </p:sp>
      <p:sp>
        <p:nvSpPr>
          <p:cNvPr id="23" name="Rectangle: Rounded Corners 22">
            <a:extLst>
              <a:ext uri="{FF2B5EF4-FFF2-40B4-BE49-F238E27FC236}">
                <a16:creationId xmlns:a16="http://schemas.microsoft.com/office/drawing/2014/main" id="{D8E38EF3-FF2E-0A37-5B2C-70A6A8E080D8}"/>
              </a:ext>
            </a:extLst>
          </p:cNvPr>
          <p:cNvSpPr/>
          <p:nvPr/>
        </p:nvSpPr>
        <p:spPr bwMode="gray">
          <a:xfrm>
            <a:off x="312337" y="5559568"/>
            <a:ext cx="1106657" cy="483233"/>
          </a:xfrm>
          <a:prstGeom prst="roundRect">
            <a:avLst/>
          </a:prstGeom>
          <a:solidFill>
            <a:schemeClr val="accent3">
              <a:lumMod val="40000"/>
              <a:lumOff val="60000"/>
            </a:schemeClr>
          </a:solidFill>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ysClr val="windowText" lastClr="000000"/>
                </a:solidFill>
              </a:rPr>
              <a:t>Optional</a:t>
            </a:r>
          </a:p>
        </p:txBody>
      </p:sp>
      <p:cxnSp>
        <p:nvCxnSpPr>
          <p:cNvPr id="44" name="Connector: Elbow 43">
            <a:extLst>
              <a:ext uri="{FF2B5EF4-FFF2-40B4-BE49-F238E27FC236}">
                <a16:creationId xmlns:a16="http://schemas.microsoft.com/office/drawing/2014/main" id="{DCE2369C-7056-2131-46CF-BF6539A4558E}"/>
              </a:ext>
            </a:extLst>
          </p:cNvPr>
          <p:cNvCxnSpPr>
            <a:cxnSpLocks/>
            <a:stCxn id="5" idx="0"/>
            <a:endCxn id="81" idx="1"/>
          </p:cNvCxnSpPr>
          <p:nvPr/>
        </p:nvCxnSpPr>
        <p:spPr bwMode="gray">
          <a:xfrm rot="16200000" flipH="1">
            <a:off x="2875963" y="1486007"/>
            <a:ext cx="339999" cy="1941093"/>
          </a:xfrm>
          <a:prstGeom prst="bentConnector4">
            <a:avLst>
              <a:gd name="adj1" fmla="val -67235"/>
              <a:gd name="adj2" fmla="val 84889"/>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7C95CD0A-0077-9127-1F70-54B30309D6C7}"/>
              </a:ext>
            </a:extLst>
          </p:cNvPr>
          <p:cNvSpPr txBox="1"/>
          <p:nvPr/>
        </p:nvSpPr>
        <p:spPr bwMode="gray">
          <a:xfrm>
            <a:off x="4201180" y="1877464"/>
            <a:ext cx="1723777" cy="430887"/>
          </a:xfrm>
          <a:prstGeom prst="rect">
            <a:avLst/>
          </a:prstGeom>
          <a:noFill/>
        </p:spPr>
        <p:txBody>
          <a:bodyPr wrap="square">
            <a:spAutoFit/>
          </a:bodyPr>
          <a:lstStyle/>
          <a:p>
            <a:pPr algn="ctr">
              <a:spcBef>
                <a:spcPts val="300"/>
              </a:spcBef>
              <a:spcAft>
                <a:spcPts val="300"/>
              </a:spcAft>
            </a:pPr>
            <a:r>
              <a:rPr lang="en-US" sz="1100" b="1" dirty="0">
                <a:solidFill>
                  <a:sysClr val="windowText" lastClr="000000"/>
                </a:solidFill>
              </a:rPr>
              <a:t>Safety &amp; Robustness Models</a:t>
            </a:r>
          </a:p>
        </p:txBody>
      </p:sp>
      <p:sp>
        <p:nvSpPr>
          <p:cNvPr id="55" name="Rectangle 54">
            <a:extLst>
              <a:ext uri="{FF2B5EF4-FFF2-40B4-BE49-F238E27FC236}">
                <a16:creationId xmlns:a16="http://schemas.microsoft.com/office/drawing/2014/main" id="{BE650327-A771-5F1A-CFD9-28C17503381A}"/>
              </a:ext>
            </a:extLst>
          </p:cNvPr>
          <p:cNvSpPr/>
          <p:nvPr/>
        </p:nvSpPr>
        <p:spPr bwMode="gray">
          <a:xfrm>
            <a:off x="1732616" y="4364063"/>
            <a:ext cx="286930" cy="83615"/>
          </a:xfrm>
          <a:prstGeom prst="rect">
            <a:avLst/>
          </a:prstGeom>
          <a:solidFill>
            <a:schemeClr val="tx2"/>
          </a:solidFill>
          <a:ln w="12700">
            <a:solidFill>
              <a:schemeClr val="bg1">
                <a:lumMod val="9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2000" b="1" dirty="0">
              <a:solidFill>
                <a:schemeClr val="tx1"/>
              </a:solidFill>
            </a:endParaRPr>
          </a:p>
        </p:txBody>
      </p:sp>
      <p:sp>
        <p:nvSpPr>
          <p:cNvPr id="58" name="TextBox 57">
            <a:extLst>
              <a:ext uri="{FF2B5EF4-FFF2-40B4-BE49-F238E27FC236}">
                <a16:creationId xmlns:a16="http://schemas.microsoft.com/office/drawing/2014/main" id="{1B0DB8CC-1626-FA41-3D3B-4A48A6D9EE77}"/>
              </a:ext>
            </a:extLst>
          </p:cNvPr>
          <p:cNvSpPr txBox="1"/>
          <p:nvPr/>
        </p:nvSpPr>
        <p:spPr bwMode="gray">
          <a:xfrm>
            <a:off x="3161014" y="4049301"/>
            <a:ext cx="924912" cy="26921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dirty="0"/>
              <a:t>Action</a:t>
            </a:r>
          </a:p>
        </p:txBody>
      </p:sp>
      <p:sp>
        <p:nvSpPr>
          <p:cNvPr id="3" name="Rectangle 2">
            <a:extLst>
              <a:ext uri="{FF2B5EF4-FFF2-40B4-BE49-F238E27FC236}">
                <a16:creationId xmlns:a16="http://schemas.microsoft.com/office/drawing/2014/main" id="{92FFBC6F-EBF8-D31F-7D9D-D844E82914C4}"/>
              </a:ext>
            </a:extLst>
          </p:cNvPr>
          <p:cNvSpPr/>
          <p:nvPr/>
        </p:nvSpPr>
        <p:spPr bwMode="gray">
          <a:xfrm>
            <a:off x="340341" y="4438558"/>
            <a:ext cx="5625080" cy="235533"/>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Gym Interface</a:t>
            </a:r>
          </a:p>
        </p:txBody>
      </p:sp>
      <p:sp>
        <p:nvSpPr>
          <p:cNvPr id="9" name="Slide Number Placeholder 8">
            <a:extLst>
              <a:ext uri="{FF2B5EF4-FFF2-40B4-BE49-F238E27FC236}">
                <a16:creationId xmlns:a16="http://schemas.microsoft.com/office/drawing/2014/main" id="{36429629-7756-23B2-D377-2A4F0FA4B78B}"/>
              </a:ext>
            </a:extLst>
          </p:cNvPr>
          <p:cNvSpPr>
            <a:spLocks noGrp="1"/>
          </p:cNvSpPr>
          <p:nvPr>
            <p:ph type="sldNum" sz="quarter" idx="12"/>
          </p:nvPr>
        </p:nvSpPr>
        <p:spPr>
          <a:xfrm>
            <a:off x="11322880" y="6555144"/>
            <a:ext cx="629940" cy="193522"/>
          </a:xfrm>
        </p:spPr>
        <p:txBody>
          <a:bodyPr/>
          <a:lstStyle/>
          <a:p>
            <a:fld id="{D5E8C41A-FC87-4F54-87C6-6B6B2E8CE2E7}" type="slidenum">
              <a:rPr lang="en-US" smtClean="0"/>
              <a:t>6</a:t>
            </a:fld>
            <a:endParaRPr lang="en-US"/>
          </a:p>
        </p:txBody>
      </p:sp>
    </p:spTree>
    <p:custDataLst>
      <p:tags r:id="rId1"/>
    </p:custDataLst>
    <p:extLst>
      <p:ext uri="{BB962C8B-B14F-4D97-AF65-F5344CB8AC3E}">
        <p14:creationId xmlns:p14="http://schemas.microsoft.com/office/powerpoint/2010/main" val="1937516231"/>
      </p:ext>
    </p:extLst>
  </p:cSld>
  <p:clrMapOvr>
    <a:masterClrMapping/>
  </p:clrMapOvr>
  <p:transition advTm="310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223F-BDAE-4996-9F1B-80F402D953A0}"/>
              </a:ext>
            </a:extLst>
          </p:cNvPr>
          <p:cNvSpPr>
            <a:spLocks noGrp="1"/>
          </p:cNvSpPr>
          <p:nvPr>
            <p:ph type="title"/>
          </p:nvPr>
        </p:nvSpPr>
        <p:spPr/>
        <p:txBody>
          <a:bodyPr/>
          <a:lstStyle/>
          <a:p>
            <a:r>
              <a:rPr lang="en-US" dirty="0"/>
              <a:t>Agent Environment Interaction - </a:t>
            </a:r>
            <a:r>
              <a:rPr lang="en-US" sz="2800" b="1" i="1" dirty="0">
                <a:solidFill>
                  <a:schemeClr val="tx1"/>
                </a:solidFill>
              </a:rPr>
              <a:t>Model-Based RL</a:t>
            </a:r>
            <a:endParaRPr lang="en-US" dirty="0"/>
          </a:p>
        </p:txBody>
      </p:sp>
      <p:sp>
        <p:nvSpPr>
          <p:cNvPr id="4" name="Rectangle 3">
            <a:extLst>
              <a:ext uri="{FF2B5EF4-FFF2-40B4-BE49-F238E27FC236}">
                <a16:creationId xmlns:a16="http://schemas.microsoft.com/office/drawing/2014/main" id="{6299377B-46B6-4331-9DBA-26DF383D806B}"/>
              </a:ext>
            </a:extLst>
          </p:cNvPr>
          <p:cNvSpPr/>
          <p:nvPr/>
        </p:nvSpPr>
        <p:spPr>
          <a:xfrm>
            <a:off x="6312310" y="2347621"/>
            <a:ext cx="5409790"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Environment</a:t>
            </a:r>
            <a:endParaRPr lang="en-US" dirty="0"/>
          </a:p>
        </p:txBody>
      </p:sp>
      <p:sp>
        <p:nvSpPr>
          <p:cNvPr id="5" name="Rectangle 4">
            <a:extLst>
              <a:ext uri="{FF2B5EF4-FFF2-40B4-BE49-F238E27FC236}">
                <a16:creationId xmlns:a16="http://schemas.microsoft.com/office/drawing/2014/main" id="{D51D5342-A891-46F2-A567-7279DF783789}"/>
              </a:ext>
            </a:extLst>
          </p:cNvPr>
          <p:cNvSpPr/>
          <p:nvPr/>
        </p:nvSpPr>
        <p:spPr>
          <a:xfrm>
            <a:off x="1944330" y="2347621"/>
            <a:ext cx="3008671" cy="988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Agent</a:t>
            </a:r>
            <a:endParaRPr lang="en-US" dirty="0"/>
          </a:p>
        </p:txBody>
      </p:sp>
      <p:cxnSp>
        <p:nvCxnSpPr>
          <p:cNvPr id="7" name="Connector: Elbow 6">
            <a:extLst>
              <a:ext uri="{FF2B5EF4-FFF2-40B4-BE49-F238E27FC236}">
                <a16:creationId xmlns:a16="http://schemas.microsoft.com/office/drawing/2014/main" id="{120FB552-6DBF-472C-83C7-C9D78A4D4261}"/>
              </a:ext>
            </a:extLst>
          </p:cNvPr>
          <p:cNvCxnSpPr>
            <a:cxnSpLocks/>
            <a:stCxn id="26" idx="2"/>
            <a:endCxn id="19" idx="2"/>
          </p:cNvCxnSpPr>
          <p:nvPr/>
        </p:nvCxnSpPr>
        <p:spPr>
          <a:xfrm rot="5400000">
            <a:off x="6394693" y="332588"/>
            <a:ext cx="12700" cy="6152401"/>
          </a:xfrm>
          <a:prstGeom prst="bentConnector3">
            <a:avLst>
              <a:gd name="adj1" fmla="val 1010000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D63F60F1-4FE2-499B-B59A-9234F878EF80}"/>
              </a:ext>
            </a:extLst>
          </p:cNvPr>
          <p:cNvCxnSpPr>
            <a:cxnSpLocks/>
            <a:stCxn id="5" idx="0"/>
            <a:endCxn id="34" idx="0"/>
          </p:cNvCxnSpPr>
          <p:nvPr/>
        </p:nvCxnSpPr>
        <p:spPr>
          <a:xfrm rot="5400000" flipH="1" flipV="1">
            <a:off x="6199143" y="-476790"/>
            <a:ext cx="73934" cy="5574889"/>
          </a:xfrm>
          <a:prstGeom prst="bentConnector3">
            <a:avLst>
              <a:gd name="adj1" fmla="val 632502"/>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2220DA-3DDB-4F9D-8365-5ED451C25668}"/>
              </a:ext>
            </a:extLst>
          </p:cNvPr>
          <p:cNvSpPr txBox="1"/>
          <p:nvPr/>
        </p:nvSpPr>
        <p:spPr>
          <a:xfrm>
            <a:off x="5354319" y="1502939"/>
            <a:ext cx="788999" cy="369332"/>
          </a:xfrm>
          <a:prstGeom prst="rect">
            <a:avLst/>
          </a:prstGeom>
          <a:noFill/>
        </p:spPr>
        <p:txBody>
          <a:bodyPr wrap="none" rtlCol="0">
            <a:spAutoFit/>
          </a:bodyPr>
          <a:lstStyle/>
          <a:p>
            <a:r>
              <a:rPr lang="pt-BR" dirty="0"/>
              <a:t>Action</a:t>
            </a:r>
            <a:endParaRPr lang="en-US" dirty="0"/>
          </a:p>
        </p:txBody>
      </p:sp>
      <p:sp>
        <p:nvSpPr>
          <p:cNvPr id="18" name="TextBox 17">
            <a:extLst>
              <a:ext uri="{FF2B5EF4-FFF2-40B4-BE49-F238E27FC236}">
                <a16:creationId xmlns:a16="http://schemas.microsoft.com/office/drawing/2014/main" id="{7AA04F99-D790-4400-AC20-6448DBF84D81}"/>
              </a:ext>
            </a:extLst>
          </p:cNvPr>
          <p:cNvSpPr txBox="1"/>
          <p:nvPr/>
        </p:nvSpPr>
        <p:spPr>
          <a:xfrm>
            <a:off x="5365893" y="3437004"/>
            <a:ext cx="1064256" cy="369332"/>
          </a:xfrm>
          <a:prstGeom prst="rect">
            <a:avLst/>
          </a:prstGeom>
          <a:noFill/>
        </p:spPr>
        <p:txBody>
          <a:bodyPr wrap="square" rtlCol="0">
            <a:spAutoFit/>
          </a:bodyPr>
          <a:lstStyle/>
          <a:p>
            <a:r>
              <a:rPr lang="pt-BR" dirty="0"/>
              <a:t>State</a:t>
            </a:r>
            <a:endParaRPr lang="en-US" dirty="0"/>
          </a:p>
        </p:txBody>
      </p:sp>
      <p:sp>
        <p:nvSpPr>
          <p:cNvPr id="19" name="Rectangle 18">
            <a:extLst>
              <a:ext uri="{FF2B5EF4-FFF2-40B4-BE49-F238E27FC236}">
                <a16:creationId xmlns:a16="http://schemas.microsoft.com/office/drawing/2014/main" id="{58FCE132-E5E3-47D0-912A-8285D8BD854C}"/>
              </a:ext>
            </a:extLst>
          </p:cNvPr>
          <p:cNvSpPr/>
          <p:nvPr/>
        </p:nvSpPr>
        <p:spPr>
          <a:xfrm>
            <a:off x="3141614" y="33567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921DE9-A92A-48E6-B851-89B60DA62EB1}"/>
              </a:ext>
            </a:extLst>
          </p:cNvPr>
          <p:cNvSpPr/>
          <p:nvPr/>
        </p:nvSpPr>
        <p:spPr>
          <a:xfrm>
            <a:off x="3708605" y="33567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FEA85B8D-B759-4450-84E9-08D343E0E81F}"/>
              </a:ext>
            </a:extLst>
          </p:cNvPr>
          <p:cNvCxnSpPr>
            <a:cxnSpLocks/>
            <a:stCxn id="25" idx="2"/>
            <a:endCxn id="20" idx="2"/>
          </p:cNvCxnSpPr>
          <p:nvPr/>
        </p:nvCxnSpPr>
        <p:spPr>
          <a:xfrm rot="5400000" flipH="1">
            <a:off x="5751513" y="1542758"/>
            <a:ext cx="22225" cy="3754286"/>
          </a:xfrm>
          <a:prstGeom prst="bentConnector3">
            <a:avLst>
              <a:gd name="adj1" fmla="val -1828580"/>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A2B902-BBB0-4EF7-82B8-E48F1EFFBAD0}"/>
              </a:ext>
            </a:extLst>
          </p:cNvPr>
          <p:cNvSpPr/>
          <p:nvPr/>
        </p:nvSpPr>
        <p:spPr>
          <a:xfrm>
            <a:off x="7462891" y="3378944"/>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ACB934-5812-40EF-BA54-2525EDD180D9}"/>
              </a:ext>
            </a:extLst>
          </p:cNvPr>
          <p:cNvSpPr/>
          <p:nvPr/>
        </p:nvSpPr>
        <p:spPr>
          <a:xfrm>
            <a:off x="9294015" y="3356719"/>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07ED96-E835-40A6-8579-13E7F82BB1F0}"/>
              </a:ext>
            </a:extLst>
          </p:cNvPr>
          <p:cNvSpPr txBox="1"/>
          <p:nvPr/>
        </p:nvSpPr>
        <p:spPr>
          <a:xfrm>
            <a:off x="5251407" y="4129867"/>
            <a:ext cx="891911" cy="369332"/>
          </a:xfrm>
          <a:prstGeom prst="rect">
            <a:avLst/>
          </a:prstGeom>
          <a:noFill/>
        </p:spPr>
        <p:txBody>
          <a:bodyPr wrap="none" rtlCol="0">
            <a:spAutoFit/>
          </a:bodyPr>
          <a:lstStyle/>
          <a:p>
            <a:r>
              <a:rPr lang="pt-BR" dirty="0"/>
              <a:t>Reward</a:t>
            </a:r>
            <a:endParaRPr lang="en-US" dirty="0"/>
          </a:p>
        </p:txBody>
      </p:sp>
      <p:sp>
        <p:nvSpPr>
          <p:cNvPr id="33" name="Rectangle 32">
            <a:extLst>
              <a:ext uri="{FF2B5EF4-FFF2-40B4-BE49-F238E27FC236}">
                <a16:creationId xmlns:a16="http://schemas.microsoft.com/office/drawing/2014/main" id="{3BA2B561-1B96-44B3-A262-604D12A23455}"/>
              </a:ext>
            </a:extLst>
          </p:cNvPr>
          <p:cNvSpPr/>
          <p:nvPr/>
        </p:nvSpPr>
        <p:spPr>
          <a:xfrm>
            <a:off x="3278138" y="2284121"/>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9DD813-E73A-47F0-8A92-4037CC0C27F2}"/>
              </a:ext>
            </a:extLst>
          </p:cNvPr>
          <p:cNvSpPr/>
          <p:nvPr/>
        </p:nvSpPr>
        <p:spPr>
          <a:xfrm>
            <a:off x="8846677" y="2273687"/>
            <a:ext cx="353755" cy="520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D2D70-71F0-468D-957D-1558BB70E4A5}"/>
              </a:ext>
            </a:extLst>
          </p:cNvPr>
          <p:cNvSpPr txBox="1"/>
          <p:nvPr/>
        </p:nvSpPr>
        <p:spPr>
          <a:xfrm>
            <a:off x="477519" y="4742848"/>
            <a:ext cx="4608667" cy="369332"/>
          </a:xfrm>
          <a:prstGeom prst="rect">
            <a:avLst/>
          </a:prstGeom>
          <a:noFill/>
        </p:spPr>
        <p:txBody>
          <a:bodyPr wrap="square" rtlCol="0">
            <a:spAutoFit/>
          </a:bodyPr>
          <a:lstStyle/>
          <a:p>
            <a:r>
              <a:rPr lang="pt-BR" u="sng" dirty="0"/>
              <a:t>Agent’s Goal</a:t>
            </a:r>
            <a:r>
              <a:rPr lang="pt-BR" dirty="0"/>
              <a:t>: Maximize its reward</a:t>
            </a:r>
          </a:p>
        </p:txBody>
      </p:sp>
      <p:sp>
        <p:nvSpPr>
          <p:cNvPr id="3" name="Rectangle 2">
            <a:extLst>
              <a:ext uri="{FF2B5EF4-FFF2-40B4-BE49-F238E27FC236}">
                <a16:creationId xmlns:a16="http://schemas.microsoft.com/office/drawing/2014/main" id="{53B0BA95-AA97-497D-98AE-917A83BCC873}"/>
              </a:ext>
            </a:extLst>
          </p:cNvPr>
          <p:cNvSpPr/>
          <p:nvPr/>
        </p:nvSpPr>
        <p:spPr>
          <a:xfrm>
            <a:off x="324928" y="5329476"/>
            <a:ext cx="11674549" cy="369332"/>
          </a:xfrm>
          <a:prstGeom prst="rect">
            <a:avLst/>
          </a:prstGeom>
        </p:spPr>
        <p:txBody>
          <a:bodyPr wrap="square">
            <a:spAutoFit/>
          </a:bodyPr>
          <a:lstStyle/>
          <a:p>
            <a:r>
              <a:rPr lang="en-US" u="sng" dirty="0"/>
              <a:t>Our Goal</a:t>
            </a:r>
            <a:r>
              <a:rPr lang="en-US" dirty="0"/>
              <a:t>: Discover a strategy that allows the agent to achieve its goal under various circumstances</a:t>
            </a:r>
          </a:p>
        </p:txBody>
      </p:sp>
      <p:sp>
        <p:nvSpPr>
          <p:cNvPr id="23" name="Rectangle 22">
            <a:extLst>
              <a:ext uri="{FF2B5EF4-FFF2-40B4-BE49-F238E27FC236}">
                <a16:creationId xmlns:a16="http://schemas.microsoft.com/office/drawing/2014/main" id="{0C64EDA0-A8EF-4B26-A703-EE537FD43510}"/>
              </a:ext>
            </a:extLst>
          </p:cNvPr>
          <p:cNvSpPr/>
          <p:nvPr/>
        </p:nvSpPr>
        <p:spPr>
          <a:xfrm>
            <a:off x="446227" y="6097131"/>
            <a:ext cx="3049141" cy="369332"/>
          </a:xfrm>
          <a:prstGeom prst="rect">
            <a:avLst/>
          </a:prstGeom>
        </p:spPr>
        <p:txBody>
          <a:bodyPr wrap="square">
            <a:spAutoFit/>
          </a:bodyPr>
          <a:lstStyle/>
          <a:p>
            <a:r>
              <a:rPr lang="pt-BR" dirty="0"/>
              <a:t>Search, Estimate, Learn</a:t>
            </a:r>
            <a:endParaRPr lang="en-US" dirty="0"/>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1A18CA8-E840-46C8-B255-FF3DF309502F}"/>
                  </a:ext>
                </a:extLst>
              </p:cNvPr>
              <p:cNvSpPr/>
              <p:nvPr/>
            </p:nvSpPr>
            <p:spPr>
              <a:xfrm>
                <a:off x="3782858" y="6115847"/>
                <a:ext cx="2001253" cy="400110"/>
              </a:xfrm>
              <a:prstGeom prst="rect">
                <a:avLst/>
              </a:prstGeom>
            </p:spPr>
            <p:txBody>
              <a:bodyPr wrap="square">
                <a:spAutoFit/>
              </a:bodyPr>
              <a:lstStyle/>
              <a:p>
                <a:r>
                  <a:rPr lang="pt-BR" dirty="0"/>
                  <a:t>Policy = </a:t>
                </a:r>
                <a14:m>
                  <m:oMath xmlns:m="http://schemas.openxmlformats.org/officeDocument/2006/math">
                    <m:r>
                      <a:rPr lang="pt-BR"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Rectangle 23">
                <a:extLst>
                  <a:ext uri="{FF2B5EF4-FFF2-40B4-BE49-F238E27FC236}">
                    <a16:creationId xmlns:a16="http://schemas.microsoft.com/office/drawing/2014/main" id="{A1A18CA8-E840-46C8-B255-FF3DF309502F}"/>
                  </a:ext>
                </a:extLst>
              </p:cNvPr>
              <p:cNvSpPr>
                <a:spLocks noRot="1" noChangeAspect="1" noMove="1" noResize="1" noEditPoints="1" noAdjustHandles="1" noChangeArrowheads="1" noChangeShapeType="1" noTextEdit="1"/>
              </p:cNvSpPr>
              <p:nvPr/>
            </p:nvSpPr>
            <p:spPr>
              <a:xfrm>
                <a:off x="3782858" y="6115847"/>
                <a:ext cx="2001253" cy="400110"/>
              </a:xfrm>
              <a:prstGeom prst="rect">
                <a:avLst/>
              </a:prstGeom>
              <a:blipFill>
                <a:blip r:embed="rId3"/>
                <a:stretch>
                  <a:fillRect l="-2744" t="-1515" b="-21212"/>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004F2E31-1AD2-49B5-B87D-2AE099ED1FE0}"/>
              </a:ext>
            </a:extLst>
          </p:cNvPr>
          <p:cNvSpPr/>
          <p:nvPr/>
        </p:nvSpPr>
        <p:spPr>
          <a:xfrm flipV="1">
            <a:off x="2872130"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DB5E9-B9FA-43B7-B3CB-FCDD3B17A932}"/>
              </a:ext>
            </a:extLst>
          </p:cNvPr>
          <p:cNvSpPr/>
          <p:nvPr/>
        </p:nvSpPr>
        <p:spPr>
          <a:xfrm>
            <a:off x="7195064" y="6115848"/>
            <a:ext cx="3475393" cy="369332"/>
          </a:xfrm>
          <a:prstGeom prst="rect">
            <a:avLst/>
          </a:prstGeom>
        </p:spPr>
        <p:txBody>
          <a:bodyPr wrap="square">
            <a:spAutoFit/>
          </a:bodyPr>
          <a:lstStyle/>
          <a:p>
            <a:r>
              <a:rPr lang="pt-BR" dirty="0"/>
              <a:t>knowlege about the environment</a:t>
            </a:r>
            <a:endParaRPr lang="en-US" dirty="0"/>
          </a:p>
        </p:txBody>
      </p:sp>
      <p:cxnSp>
        <p:nvCxnSpPr>
          <p:cNvPr id="32" name="Connector: Elbow 31">
            <a:extLst>
              <a:ext uri="{FF2B5EF4-FFF2-40B4-BE49-F238E27FC236}">
                <a16:creationId xmlns:a16="http://schemas.microsoft.com/office/drawing/2014/main" id="{2E2EBF4E-78A2-4184-B027-F37A3DFA488F}"/>
              </a:ext>
            </a:extLst>
          </p:cNvPr>
          <p:cNvCxnSpPr>
            <a:cxnSpLocks/>
            <a:stCxn id="28" idx="0"/>
            <a:endCxn id="24" idx="0"/>
          </p:cNvCxnSpPr>
          <p:nvPr/>
        </p:nvCxnSpPr>
        <p:spPr>
          <a:xfrm rot="16200000" flipH="1">
            <a:off x="3844139" y="5176500"/>
            <a:ext cx="430275" cy="14484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E389A4-9855-426C-92AB-7DCAF9DB0981}"/>
              </a:ext>
            </a:extLst>
          </p:cNvPr>
          <p:cNvSpPr/>
          <p:nvPr/>
        </p:nvSpPr>
        <p:spPr>
          <a:xfrm flipV="1">
            <a:off x="1641078" y="5639853"/>
            <a:ext cx="925874" cy="45719"/>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4F9C9102-7AF6-4DBF-BF40-2ADB40F48051}"/>
              </a:ext>
            </a:extLst>
          </p:cNvPr>
          <p:cNvCxnSpPr>
            <a:cxnSpLocks/>
            <a:stCxn id="37" idx="0"/>
            <a:endCxn id="23" idx="0"/>
          </p:cNvCxnSpPr>
          <p:nvPr/>
        </p:nvCxnSpPr>
        <p:spPr>
          <a:xfrm rot="5400000">
            <a:off x="1831628" y="5824743"/>
            <a:ext cx="411559" cy="1332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8FD6E3-225E-4B77-BE1B-8DBF5215CF3E}"/>
              </a:ext>
            </a:extLst>
          </p:cNvPr>
          <p:cNvSpPr/>
          <p:nvPr/>
        </p:nvSpPr>
        <p:spPr>
          <a:xfrm flipV="1">
            <a:off x="10271050" y="5639852"/>
            <a:ext cx="1590452" cy="45720"/>
          </a:xfrm>
          <a:prstGeom prst="rect">
            <a:avLst/>
          </a:prstGeom>
          <a:solidFill>
            <a:srgbClr val="C00000">
              <a:alpha val="3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54018D6C-D406-464D-9CAE-5F449CD0D4DE}"/>
              </a:ext>
            </a:extLst>
          </p:cNvPr>
          <p:cNvCxnSpPr>
            <a:cxnSpLocks/>
            <a:stCxn id="42" idx="0"/>
            <a:endCxn id="31" idx="0"/>
          </p:cNvCxnSpPr>
          <p:nvPr/>
        </p:nvCxnSpPr>
        <p:spPr>
          <a:xfrm rot="5400000">
            <a:off x="9784381" y="4833953"/>
            <a:ext cx="430276" cy="21335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B691AC4-65C5-0E38-A4EA-A42323F9521B}"/>
              </a:ext>
            </a:extLst>
          </p:cNvPr>
          <p:cNvSpPr>
            <a:spLocks noGrp="1"/>
          </p:cNvSpPr>
          <p:nvPr>
            <p:ph type="sldNum" sz="quarter" idx="12"/>
          </p:nvPr>
        </p:nvSpPr>
        <p:spPr>
          <a:xfrm>
            <a:off x="11391900" y="6164260"/>
            <a:ext cx="560920" cy="320920"/>
          </a:xfrm>
        </p:spPr>
        <p:txBody>
          <a:bodyPr/>
          <a:lstStyle/>
          <a:p>
            <a:fld id="{D5E8C41A-FC87-4F54-87C6-6B6B2E8CE2E7}" type="slidenum">
              <a:rPr lang="en-US" smtClean="0"/>
              <a:t>7</a:t>
            </a:fld>
            <a:endParaRPr lang="en-US"/>
          </a:p>
        </p:txBody>
      </p:sp>
      <p:sp>
        <p:nvSpPr>
          <p:cNvPr id="8" name="Rectangle 7">
            <a:extLst>
              <a:ext uri="{FF2B5EF4-FFF2-40B4-BE49-F238E27FC236}">
                <a16:creationId xmlns:a16="http://schemas.microsoft.com/office/drawing/2014/main" id="{D3B85735-2EE7-D36B-CD44-7B47D0E82235}"/>
              </a:ext>
            </a:extLst>
          </p:cNvPr>
          <p:cNvSpPr/>
          <p:nvPr/>
        </p:nvSpPr>
        <p:spPr bwMode="gray">
          <a:xfrm>
            <a:off x="6350309" y="2388798"/>
            <a:ext cx="1883592" cy="92685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Environment</a:t>
            </a:r>
            <a:r>
              <a:rPr lang="en-US" sz="1200" b="1" i="1" dirty="0">
                <a:solidFill>
                  <a:schemeClr val="tx1"/>
                </a:solidFill>
              </a:rPr>
              <a:t> </a:t>
            </a:r>
            <a:r>
              <a:rPr lang="en-US" sz="1200" i="1" dirty="0">
                <a:solidFill>
                  <a:schemeClr val="tx1"/>
                </a:solidFill>
              </a:rPr>
              <a:t>(runtime model, representation)</a:t>
            </a:r>
          </a:p>
        </p:txBody>
      </p:sp>
      <p:sp>
        <p:nvSpPr>
          <p:cNvPr id="35" name="Rectangle 34">
            <a:extLst>
              <a:ext uri="{FF2B5EF4-FFF2-40B4-BE49-F238E27FC236}">
                <a16:creationId xmlns:a16="http://schemas.microsoft.com/office/drawing/2014/main" id="{B7B03A87-7CF2-9E6E-ED0E-C3120553BBD0}"/>
              </a:ext>
            </a:extLst>
          </p:cNvPr>
          <p:cNvSpPr/>
          <p:nvPr/>
        </p:nvSpPr>
        <p:spPr bwMode="gray">
          <a:xfrm>
            <a:off x="8271900" y="2388798"/>
            <a:ext cx="3450200" cy="9268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Environment</a:t>
            </a:r>
            <a:r>
              <a:rPr lang="en-US" sz="1200" b="1" i="1" dirty="0">
                <a:solidFill>
                  <a:schemeClr val="tx1"/>
                </a:solidFill>
              </a:rPr>
              <a:t> </a:t>
            </a:r>
          </a:p>
          <a:p>
            <a:pPr algn="ctr">
              <a:spcBef>
                <a:spcPts val="300"/>
              </a:spcBef>
              <a:spcAft>
                <a:spcPts val="300"/>
              </a:spcAft>
            </a:pPr>
            <a:r>
              <a:rPr lang="en-US" sz="1200" i="1" dirty="0">
                <a:solidFill>
                  <a:schemeClr val="tx1"/>
                </a:solidFill>
              </a:rPr>
              <a:t>(Simulator)</a:t>
            </a:r>
          </a:p>
        </p:txBody>
      </p:sp>
      <p:sp>
        <p:nvSpPr>
          <p:cNvPr id="40" name="TextBox 39">
            <a:extLst>
              <a:ext uri="{FF2B5EF4-FFF2-40B4-BE49-F238E27FC236}">
                <a16:creationId xmlns:a16="http://schemas.microsoft.com/office/drawing/2014/main" id="{51D7CF88-6C6C-F4E9-FB4F-66B309CB8D3C}"/>
              </a:ext>
            </a:extLst>
          </p:cNvPr>
          <p:cNvSpPr txBox="1"/>
          <p:nvPr/>
        </p:nvSpPr>
        <p:spPr bwMode="gray">
          <a:xfrm>
            <a:off x="9321535" y="1822456"/>
            <a:ext cx="2897985" cy="461665"/>
          </a:xfrm>
          <a:prstGeom prst="rect">
            <a:avLst/>
          </a:prstGeom>
          <a:noFill/>
        </p:spPr>
        <p:txBody>
          <a:bodyPr wrap="square">
            <a:spAutoFit/>
          </a:bodyPr>
          <a:lstStyle/>
          <a:p>
            <a:r>
              <a:rPr lang="en-US" sz="2400" b="1" dirty="0"/>
              <a:t>Environment</a:t>
            </a:r>
            <a:endParaRPr lang="en-US" b="1" dirty="0"/>
          </a:p>
        </p:txBody>
      </p:sp>
    </p:spTree>
    <p:extLst>
      <p:ext uri="{BB962C8B-B14F-4D97-AF65-F5344CB8AC3E}">
        <p14:creationId xmlns:p14="http://schemas.microsoft.com/office/powerpoint/2010/main" val="263818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7AB9-53F0-94B6-66A3-5CD4A4E0DA45}"/>
              </a:ext>
            </a:extLst>
          </p:cNvPr>
          <p:cNvSpPr>
            <a:spLocks noGrp="1"/>
          </p:cNvSpPr>
          <p:nvPr>
            <p:ph type="title"/>
          </p:nvPr>
        </p:nvSpPr>
        <p:spPr/>
        <p:txBody>
          <a:bodyPr/>
          <a:lstStyle/>
          <a:p>
            <a:r>
              <a:rPr lang="en-US" dirty="0"/>
              <a:t>Example with Carla - developed during a previous project seminar </a:t>
            </a:r>
            <a:r>
              <a:rPr lang="en-US" sz="1600" dirty="0"/>
              <a:t>[</a:t>
            </a:r>
            <a:r>
              <a:rPr lang="en-US" sz="1600" dirty="0" err="1"/>
              <a:t>Terboven</a:t>
            </a:r>
            <a:r>
              <a:rPr lang="en-US" sz="1600" dirty="0"/>
              <a:t> &amp; Andree 2020]</a:t>
            </a:r>
            <a:endParaRPr lang="en-US" dirty="0"/>
          </a:p>
        </p:txBody>
      </p:sp>
      <p:pic>
        <p:nvPicPr>
          <p:cNvPr id="5" name="Picture 4">
            <a:extLst>
              <a:ext uri="{FF2B5EF4-FFF2-40B4-BE49-F238E27FC236}">
                <a16:creationId xmlns:a16="http://schemas.microsoft.com/office/drawing/2014/main" id="{B484A4E4-8A50-A3D0-2D58-46B3733D31FB}"/>
              </a:ext>
            </a:extLst>
          </p:cNvPr>
          <p:cNvPicPr>
            <a:picLocks noChangeAspect="1"/>
          </p:cNvPicPr>
          <p:nvPr/>
        </p:nvPicPr>
        <p:blipFill>
          <a:blip r:embed="rId3"/>
          <a:stretch>
            <a:fillRect/>
          </a:stretch>
        </p:blipFill>
        <p:spPr>
          <a:xfrm>
            <a:off x="8614137" y="4695825"/>
            <a:ext cx="3609975" cy="2162175"/>
          </a:xfrm>
          <a:prstGeom prst="rect">
            <a:avLst/>
          </a:prstGeom>
        </p:spPr>
      </p:pic>
      <p:pic>
        <p:nvPicPr>
          <p:cNvPr id="7" name="Picture 6">
            <a:extLst>
              <a:ext uri="{FF2B5EF4-FFF2-40B4-BE49-F238E27FC236}">
                <a16:creationId xmlns:a16="http://schemas.microsoft.com/office/drawing/2014/main" id="{B35FE7F8-9E72-B164-635B-2CA0103C837F}"/>
              </a:ext>
            </a:extLst>
          </p:cNvPr>
          <p:cNvPicPr>
            <a:picLocks noChangeAspect="1"/>
          </p:cNvPicPr>
          <p:nvPr/>
        </p:nvPicPr>
        <p:blipFill>
          <a:blip r:embed="rId4"/>
          <a:stretch>
            <a:fillRect/>
          </a:stretch>
        </p:blipFill>
        <p:spPr>
          <a:xfrm>
            <a:off x="896079" y="1559169"/>
            <a:ext cx="2765200" cy="1655951"/>
          </a:xfrm>
          <a:prstGeom prst="rect">
            <a:avLst/>
          </a:prstGeom>
        </p:spPr>
      </p:pic>
      <p:pic>
        <p:nvPicPr>
          <p:cNvPr id="9" name="Picture 8">
            <a:extLst>
              <a:ext uri="{FF2B5EF4-FFF2-40B4-BE49-F238E27FC236}">
                <a16:creationId xmlns:a16="http://schemas.microsoft.com/office/drawing/2014/main" id="{078DAD8B-07B3-4D4B-00B6-A13BFCB90ABD}"/>
              </a:ext>
            </a:extLst>
          </p:cNvPr>
          <p:cNvPicPr>
            <a:picLocks noChangeAspect="1"/>
          </p:cNvPicPr>
          <p:nvPr/>
        </p:nvPicPr>
        <p:blipFill>
          <a:blip r:embed="rId5"/>
          <a:stretch>
            <a:fillRect/>
          </a:stretch>
        </p:blipFill>
        <p:spPr>
          <a:xfrm>
            <a:off x="196637" y="3390964"/>
            <a:ext cx="4224867" cy="2406153"/>
          </a:xfrm>
          <a:prstGeom prst="rect">
            <a:avLst/>
          </a:prstGeom>
        </p:spPr>
      </p:pic>
      <p:pic>
        <p:nvPicPr>
          <p:cNvPr id="11" name="Picture 10">
            <a:extLst>
              <a:ext uri="{FF2B5EF4-FFF2-40B4-BE49-F238E27FC236}">
                <a16:creationId xmlns:a16="http://schemas.microsoft.com/office/drawing/2014/main" id="{AA7E4BC2-4E8D-96D7-B1A2-4ABAE5E3FF07}"/>
              </a:ext>
            </a:extLst>
          </p:cNvPr>
          <p:cNvPicPr>
            <a:picLocks noChangeAspect="1"/>
          </p:cNvPicPr>
          <p:nvPr/>
        </p:nvPicPr>
        <p:blipFill>
          <a:blip r:embed="rId6"/>
          <a:stretch>
            <a:fillRect/>
          </a:stretch>
        </p:blipFill>
        <p:spPr>
          <a:xfrm>
            <a:off x="4421503" y="3429000"/>
            <a:ext cx="2721831" cy="2880876"/>
          </a:xfrm>
          <a:prstGeom prst="rect">
            <a:avLst/>
          </a:prstGeom>
        </p:spPr>
      </p:pic>
      <p:pic>
        <p:nvPicPr>
          <p:cNvPr id="13" name="Picture 12">
            <a:extLst>
              <a:ext uri="{FF2B5EF4-FFF2-40B4-BE49-F238E27FC236}">
                <a16:creationId xmlns:a16="http://schemas.microsoft.com/office/drawing/2014/main" id="{93547B7A-25B9-B162-3065-538FAF9949A5}"/>
              </a:ext>
            </a:extLst>
          </p:cNvPr>
          <p:cNvPicPr>
            <a:picLocks noChangeAspect="1"/>
          </p:cNvPicPr>
          <p:nvPr/>
        </p:nvPicPr>
        <p:blipFill>
          <a:blip r:embed="rId7"/>
          <a:stretch>
            <a:fillRect/>
          </a:stretch>
        </p:blipFill>
        <p:spPr>
          <a:xfrm>
            <a:off x="4504873" y="1380786"/>
            <a:ext cx="4077152" cy="2049864"/>
          </a:xfrm>
          <a:prstGeom prst="rect">
            <a:avLst/>
          </a:prstGeom>
        </p:spPr>
      </p:pic>
      <p:pic>
        <p:nvPicPr>
          <p:cNvPr id="15" name="Picture 14">
            <a:extLst>
              <a:ext uri="{FF2B5EF4-FFF2-40B4-BE49-F238E27FC236}">
                <a16:creationId xmlns:a16="http://schemas.microsoft.com/office/drawing/2014/main" id="{E3B881C1-2B31-FEC6-E035-632159F377AC}"/>
              </a:ext>
            </a:extLst>
          </p:cNvPr>
          <p:cNvPicPr>
            <a:picLocks noChangeAspect="1"/>
          </p:cNvPicPr>
          <p:nvPr/>
        </p:nvPicPr>
        <p:blipFill>
          <a:blip r:embed="rId8"/>
          <a:stretch>
            <a:fillRect/>
          </a:stretch>
        </p:blipFill>
        <p:spPr>
          <a:xfrm>
            <a:off x="7179324" y="3429001"/>
            <a:ext cx="2841392" cy="2226192"/>
          </a:xfrm>
          <a:prstGeom prst="rect">
            <a:avLst/>
          </a:prstGeom>
        </p:spPr>
      </p:pic>
      <p:cxnSp>
        <p:nvCxnSpPr>
          <p:cNvPr id="17" name="Straight Arrow Connector 16">
            <a:extLst>
              <a:ext uri="{FF2B5EF4-FFF2-40B4-BE49-F238E27FC236}">
                <a16:creationId xmlns:a16="http://schemas.microsoft.com/office/drawing/2014/main" id="{9E67570B-5517-6380-1AA3-11BC8EF74FB4}"/>
              </a:ext>
            </a:extLst>
          </p:cNvPr>
          <p:cNvCxnSpPr>
            <a:cxnSpLocks/>
            <a:stCxn id="20" idx="2"/>
            <a:endCxn id="24" idx="0"/>
          </p:cNvCxnSpPr>
          <p:nvPr/>
        </p:nvCxnSpPr>
        <p:spPr bwMode="gray">
          <a:xfrm flipH="1">
            <a:off x="11313850" y="4479431"/>
            <a:ext cx="255233" cy="61679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0ECFFEA3-3501-59F5-274D-94C1E18D790E}"/>
              </a:ext>
            </a:extLst>
          </p:cNvPr>
          <p:cNvSpPr txBox="1"/>
          <p:nvPr/>
        </p:nvSpPr>
        <p:spPr bwMode="gray">
          <a:xfrm>
            <a:off x="7370209" y="5255011"/>
            <a:ext cx="1853690" cy="26492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solidFill>
                  <a:schemeClr val="bg1"/>
                </a:solidFill>
              </a:rPr>
              <a:t>Non-Rendering Mode</a:t>
            </a:r>
          </a:p>
        </p:txBody>
      </p:sp>
      <p:sp>
        <p:nvSpPr>
          <p:cNvPr id="20" name="TextBox 19">
            <a:extLst>
              <a:ext uri="{FF2B5EF4-FFF2-40B4-BE49-F238E27FC236}">
                <a16:creationId xmlns:a16="http://schemas.microsoft.com/office/drawing/2014/main" id="{775D4C87-4925-0C83-8848-05EE26C82901}"/>
              </a:ext>
            </a:extLst>
          </p:cNvPr>
          <p:cNvSpPr txBox="1"/>
          <p:nvPr/>
        </p:nvSpPr>
        <p:spPr bwMode="gray">
          <a:xfrm>
            <a:off x="11058617" y="4221979"/>
            <a:ext cx="1020932" cy="25745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Obstacle</a:t>
            </a:r>
          </a:p>
        </p:txBody>
      </p:sp>
      <p:sp>
        <p:nvSpPr>
          <p:cNvPr id="24" name="Rectangle: Rounded Corners 23">
            <a:extLst>
              <a:ext uri="{FF2B5EF4-FFF2-40B4-BE49-F238E27FC236}">
                <a16:creationId xmlns:a16="http://schemas.microsoft.com/office/drawing/2014/main" id="{FF3AFA0C-FCA5-4BB8-BD59-5E2A390FEEFE}"/>
              </a:ext>
            </a:extLst>
          </p:cNvPr>
          <p:cNvSpPr/>
          <p:nvPr/>
        </p:nvSpPr>
        <p:spPr bwMode="gray">
          <a:xfrm>
            <a:off x="11058617" y="5096224"/>
            <a:ext cx="510466" cy="558969"/>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7" name="TextBox 26">
            <a:extLst>
              <a:ext uri="{FF2B5EF4-FFF2-40B4-BE49-F238E27FC236}">
                <a16:creationId xmlns:a16="http://schemas.microsoft.com/office/drawing/2014/main" id="{4E7E77A4-3A6C-A7C7-55A6-FAEA9D7D0C6E}"/>
              </a:ext>
            </a:extLst>
          </p:cNvPr>
          <p:cNvSpPr txBox="1"/>
          <p:nvPr/>
        </p:nvSpPr>
        <p:spPr bwMode="gray">
          <a:xfrm>
            <a:off x="0" y="6377184"/>
            <a:ext cx="8717872" cy="430887"/>
          </a:xfrm>
          <a:prstGeom prst="rect">
            <a:avLst/>
          </a:prstGeom>
          <a:noFill/>
        </p:spPr>
        <p:txBody>
          <a:bodyPr wrap="square">
            <a:spAutoFit/>
          </a:bodyPr>
          <a:lstStyle/>
          <a:p>
            <a:r>
              <a:rPr lang="en-US" sz="1100" dirty="0"/>
              <a:t>Carla </a:t>
            </a:r>
            <a:r>
              <a:rPr lang="en-US" sz="1100" dirty="0" err="1"/>
              <a:t>Terboven</a:t>
            </a:r>
            <a:r>
              <a:rPr lang="en-US" sz="1100" dirty="0"/>
              <a:t> and Kerstin Andree, 2020, </a:t>
            </a:r>
            <a:r>
              <a:rPr lang="en-US" sz="1100" b="1" dirty="0"/>
              <a:t>Simulation of Autonomous Vehicles</a:t>
            </a:r>
            <a:r>
              <a:rPr lang="en-US" sz="1100" dirty="0"/>
              <a:t>, Project Seminar Simulation, Summer Term 2020, Hasso-Plattner Institute, Uni-Potsdam.</a:t>
            </a:r>
          </a:p>
        </p:txBody>
      </p:sp>
      <p:sp>
        <p:nvSpPr>
          <p:cNvPr id="3" name="Slide Number Placeholder 2">
            <a:extLst>
              <a:ext uri="{FF2B5EF4-FFF2-40B4-BE49-F238E27FC236}">
                <a16:creationId xmlns:a16="http://schemas.microsoft.com/office/drawing/2014/main" id="{D3803EA9-3489-49CA-A6A8-8047D3313959}"/>
              </a:ext>
            </a:extLst>
          </p:cNvPr>
          <p:cNvSpPr>
            <a:spLocks noGrp="1"/>
          </p:cNvSpPr>
          <p:nvPr>
            <p:ph type="sldNum" sz="quarter" idx="12"/>
          </p:nvPr>
        </p:nvSpPr>
        <p:spPr>
          <a:xfrm>
            <a:off x="11569083" y="6164260"/>
            <a:ext cx="383737" cy="430887"/>
          </a:xfrm>
        </p:spPr>
        <p:txBody>
          <a:bodyPr/>
          <a:lstStyle/>
          <a:p>
            <a:fld id="{D5E8C41A-FC87-4F54-87C6-6B6B2E8CE2E7}" type="slidenum">
              <a:rPr lang="en-US" smtClean="0"/>
              <a:t>8</a:t>
            </a:fld>
            <a:endParaRPr lang="en-US" dirty="0"/>
          </a:p>
        </p:txBody>
      </p:sp>
    </p:spTree>
    <p:extLst>
      <p:ext uri="{BB962C8B-B14F-4D97-AF65-F5344CB8AC3E}">
        <p14:creationId xmlns:p14="http://schemas.microsoft.com/office/powerpoint/2010/main" val="3974328151"/>
      </p:ext>
    </p:extLst>
  </p:cSld>
  <p:clrMapOvr>
    <a:masterClrMapping/>
  </p:clrMapOvr>
  <p:transition advTm="19329">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CD7607-D6E2-BA9B-3534-D45EC39C3857}"/>
              </a:ext>
            </a:extLst>
          </p:cNvPr>
          <p:cNvSpPr/>
          <p:nvPr/>
        </p:nvSpPr>
        <p:spPr bwMode="gray">
          <a:xfrm>
            <a:off x="2039592" y="5350430"/>
            <a:ext cx="7675908" cy="14325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r>
              <a:rPr lang="en-US" sz="1600" b="1" dirty="0">
                <a:solidFill>
                  <a:schemeClr val="tx1"/>
                </a:solidFill>
                <a:latin typeface="+mj-lt"/>
              </a:rPr>
              <a:t>Deliverables</a:t>
            </a:r>
          </a:p>
          <a:p>
            <a:pPr marL="529158" lvl="1" indent="-171450">
              <a:buFont typeface="Arial" panose="020B0604020202020204" pitchFamily="34" charset="0"/>
              <a:buChar char="•"/>
            </a:pPr>
            <a:r>
              <a:rPr lang="en-US" sz="1600" dirty="0">
                <a:solidFill>
                  <a:schemeClr val="tx1"/>
                </a:solidFill>
                <a:latin typeface="+mj-lt"/>
              </a:rPr>
              <a:t>Technical Blog (lessons learned, how-</a:t>
            </a:r>
            <a:r>
              <a:rPr lang="en-US" sz="1600" dirty="0" err="1">
                <a:solidFill>
                  <a:schemeClr val="tx1"/>
                </a:solidFill>
                <a:latin typeface="+mj-lt"/>
              </a:rPr>
              <a:t>to’s</a:t>
            </a:r>
            <a:r>
              <a:rPr lang="en-US" sz="1600" dirty="0">
                <a:solidFill>
                  <a:schemeClr val="tx1"/>
                </a:solidFill>
                <a:latin typeface="+mj-lt"/>
              </a:rPr>
              <a:t>)</a:t>
            </a:r>
          </a:p>
          <a:p>
            <a:pPr marL="529158" lvl="1" indent="-171450">
              <a:buFont typeface="Arial" panose="020B0604020202020204" pitchFamily="34" charset="0"/>
              <a:buChar char="•"/>
            </a:pPr>
            <a:r>
              <a:rPr lang="en-US" sz="1600" dirty="0">
                <a:solidFill>
                  <a:schemeClr val="tx1"/>
                </a:solidFill>
                <a:latin typeface="+mj-lt"/>
              </a:rPr>
              <a:t>Presentation (seminar at our chair open to colleagues)</a:t>
            </a:r>
          </a:p>
          <a:p>
            <a:pPr marL="529158" lvl="1" indent="-171450">
              <a:buFont typeface="Arial" panose="020B0604020202020204" pitchFamily="34" charset="0"/>
              <a:buChar char="•"/>
            </a:pPr>
            <a:r>
              <a:rPr lang="en-US" sz="1600" dirty="0">
                <a:solidFill>
                  <a:schemeClr val="tx1"/>
                </a:solidFill>
                <a:latin typeface="+mj-lt"/>
              </a:rPr>
              <a:t>Technical report (publishable by HPI or submitted to conference/workshop)</a:t>
            </a:r>
          </a:p>
        </p:txBody>
      </p:sp>
      <p:sp>
        <p:nvSpPr>
          <p:cNvPr id="2" name="Title 1">
            <a:extLst>
              <a:ext uri="{FF2B5EF4-FFF2-40B4-BE49-F238E27FC236}">
                <a16:creationId xmlns:a16="http://schemas.microsoft.com/office/drawing/2014/main" id="{7BC2C844-35AC-50CC-A3EE-DFD4399504A0}"/>
              </a:ext>
            </a:extLst>
          </p:cNvPr>
          <p:cNvSpPr>
            <a:spLocks noGrp="1"/>
          </p:cNvSpPr>
          <p:nvPr>
            <p:ph type="title"/>
          </p:nvPr>
        </p:nvSpPr>
        <p:spPr/>
        <p:txBody>
          <a:bodyPr/>
          <a:lstStyle/>
          <a:p>
            <a:r>
              <a:rPr lang="en-US" dirty="0"/>
              <a:t>Roadmap and Deliverables</a:t>
            </a:r>
          </a:p>
        </p:txBody>
      </p:sp>
      <p:sp>
        <p:nvSpPr>
          <p:cNvPr id="3" name="Content Placeholder 2">
            <a:extLst>
              <a:ext uri="{FF2B5EF4-FFF2-40B4-BE49-F238E27FC236}">
                <a16:creationId xmlns:a16="http://schemas.microsoft.com/office/drawing/2014/main" id="{19EAD58E-469F-3D35-AFD1-A306BC542019}"/>
              </a:ext>
            </a:extLst>
          </p:cNvPr>
          <p:cNvSpPr>
            <a:spLocks noGrp="1"/>
          </p:cNvSpPr>
          <p:nvPr>
            <p:ph idx="1"/>
          </p:nvPr>
        </p:nvSpPr>
        <p:spPr>
          <a:xfrm>
            <a:off x="478369" y="1653117"/>
            <a:ext cx="8816711" cy="3623734"/>
          </a:xfrm>
        </p:spPr>
        <p:txBody>
          <a:bodyPr/>
          <a:lstStyle/>
          <a:p>
            <a:pPr marL="171450" indent="-171450">
              <a:buFont typeface="Arial" panose="020B0604020202020204" pitchFamily="34" charset="0"/>
              <a:buChar char="•"/>
            </a:pPr>
            <a:r>
              <a:rPr lang="en-US" sz="1400" dirty="0">
                <a:latin typeface="+mj-lt"/>
              </a:rPr>
              <a:t>Equalize Team’s knowledge (seminars provided by our chair)</a:t>
            </a:r>
          </a:p>
          <a:p>
            <a:pPr marL="529158" lvl="1" indent="-171450">
              <a:buFont typeface="Arial" panose="020B0604020202020204" pitchFamily="34" charset="0"/>
              <a:buChar char="•"/>
            </a:pPr>
            <a:r>
              <a:rPr lang="en-US" sz="1400" dirty="0">
                <a:latin typeface="+mj-lt"/>
              </a:rPr>
              <a:t>Learning Methods: Safe, Robust, Model-Based RL, Multi-Agent Models, Sim-2-Real</a:t>
            </a:r>
          </a:p>
          <a:p>
            <a:pPr marL="529158" lvl="1" indent="-171450">
              <a:buFont typeface="Arial" panose="020B0604020202020204" pitchFamily="34" charset="0"/>
              <a:buChar char="•"/>
            </a:pPr>
            <a:r>
              <a:rPr lang="en-US" sz="1400" dirty="0">
                <a:latin typeface="+mj-lt"/>
              </a:rPr>
              <a:t>Evaluation Methods: Experimental Design, Robustness, Sensitivity Analysis, Transportability</a:t>
            </a:r>
          </a:p>
          <a:p>
            <a:pPr marL="171450" indent="-171450">
              <a:buFont typeface="Arial" panose="020B0604020202020204" pitchFamily="34" charset="0"/>
              <a:buChar char="•"/>
            </a:pPr>
            <a:endParaRPr lang="en-US" sz="1400" dirty="0">
              <a:latin typeface="+mj-lt"/>
            </a:endParaRPr>
          </a:p>
          <a:p>
            <a:pPr marL="171450" indent="-171450">
              <a:buFont typeface="Arial" panose="020B0604020202020204" pitchFamily="34" charset="0"/>
              <a:buChar char="•"/>
            </a:pPr>
            <a:r>
              <a:rPr lang="en-US" sz="1400" dirty="0">
                <a:latin typeface="+mj-lt"/>
              </a:rPr>
              <a:t>Proof of Concept of Simulator (Deploy, Generate Scenarios &amp; Edge Cases)</a:t>
            </a:r>
          </a:p>
          <a:p>
            <a:pPr marL="171450" indent="-171450">
              <a:buFont typeface="Arial" panose="020B0604020202020204" pitchFamily="34" charset="0"/>
              <a:buChar char="•"/>
            </a:pPr>
            <a:endParaRPr lang="en-US" sz="1400" dirty="0">
              <a:latin typeface="+mj-lt"/>
            </a:endParaRPr>
          </a:p>
          <a:p>
            <a:pPr marL="171450" indent="-171450">
              <a:buFont typeface="Arial" panose="020B0604020202020204" pitchFamily="34" charset="0"/>
              <a:buChar char="•"/>
            </a:pPr>
            <a:r>
              <a:rPr lang="en-US" sz="1400" dirty="0">
                <a:latin typeface="+mj-lt"/>
              </a:rPr>
              <a:t>Ideate </a:t>
            </a:r>
          </a:p>
          <a:p>
            <a:pPr marL="529158" lvl="1" indent="-171450">
              <a:buFont typeface="Arial" panose="020B0604020202020204" pitchFamily="34" charset="0"/>
              <a:buChar char="•"/>
            </a:pPr>
            <a:r>
              <a:rPr lang="en-US" sz="1400" dirty="0">
                <a:latin typeface="+mj-lt"/>
              </a:rPr>
              <a:t>Inception of Minimal Viable Product</a:t>
            </a:r>
          </a:p>
          <a:p>
            <a:pPr marL="529158" lvl="1" indent="-171450">
              <a:buFont typeface="Arial" panose="020B0604020202020204" pitchFamily="34" charset="0"/>
              <a:buChar char="•"/>
            </a:pPr>
            <a:r>
              <a:rPr lang="en-US" sz="1400" dirty="0">
                <a:latin typeface="+mj-lt"/>
              </a:rPr>
              <a:t>Plan Iterations </a:t>
            </a:r>
          </a:p>
          <a:p>
            <a:pPr marL="171450" indent="-171450">
              <a:buFont typeface="Arial" panose="020B0604020202020204" pitchFamily="34" charset="0"/>
              <a:buChar char="•"/>
            </a:pPr>
            <a:endParaRPr lang="en-US" sz="1400" dirty="0">
              <a:latin typeface="+mj-lt"/>
            </a:endParaRPr>
          </a:p>
          <a:p>
            <a:pPr marL="171450" indent="-171450">
              <a:buFont typeface="Arial" panose="020B0604020202020204" pitchFamily="34" charset="0"/>
              <a:buChar char="•"/>
            </a:pPr>
            <a:r>
              <a:rPr lang="en-US" sz="1400" dirty="0">
                <a:latin typeface="+mj-lt"/>
              </a:rPr>
              <a:t>Iterate</a:t>
            </a:r>
          </a:p>
          <a:p>
            <a:pPr marL="171450" indent="-171450">
              <a:buFont typeface="Arial" panose="020B0604020202020204" pitchFamily="34" charset="0"/>
              <a:buChar char="•"/>
            </a:pPr>
            <a:endParaRPr lang="en-US" sz="1400" dirty="0">
              <a:latin typeface="+mj-lt"/>
            </a:endParaRPr>
          </a:p>
        </p:txBody>
      </p:sp>
      <p:sp>
        <p:nvSpPr>
          <p:cNvPr id="4" name="Right Brace 3">
            <a:extLst>
              <a:ext uri="{FF2B5EF4-FFF2-40B4-BE49-F238E27FC236}">
                <a16:creationId xmlns:a16="http://schemas.microsoft.com/office/drawing/2014/main" id="{D66DDB60-4885-2330-C4E3-57F329995FC1}"/>
              </a:ext>
            </a:extLst>
          </p:cNvPr>
          <p:cNvSpPr/>
          <p:nvPr/>
        </p:nvSpPr>
        <p:spPr bwMode="gray">
          <a:xfrm>
            <a:off x="9295080" y="1807787"/>
            <a:ext cx="152400" cy="88265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1AB717D-A275-08FD-7586-851DE3FE771B}"/>
              </a:ext>
            </a:extLst>
          </p:cNvPr>
          <p:cNvSpPr txBox="1"/>
          <p:nvPr/>
        </p:nvSpPr>
        <p:spPr bwMode="gray">
          <a:xfrm>
            <a:off x="9593530" y="2103062"/>
            <a:ext cx="927100" cy="23634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 2 week</a:t>
            </a:r>
          </a:p>
        </p:txBody>
      </p:sp>
      <p:sp>
        <p:nvSpPr>
          <p:cNvPr id="6" name="Right Brace 5">
            <a:extLst>
              <a:ext uri="{FF2B5EF4-FFF2-40B4-BE49-F238E27FC236}">
                <a16:creationId xmlns:a16="http://schemas.microsoft.com/office/drawing/2014/main" id="{B03294EC-5C22-4957-6ABC-265D0A6F8BB5}"/>
              </a:ext>
            </a:extLst>
          </p:cNvPr>
          <p:cNvSpPr/>
          <p:nvPr/>
        </p:nvSpPr>
        <p:spPr bwMode="gray">
          <a:xfrm>
            <a:off x="7538708" y="2903726"/>
            <a:ext cx="152400" cy="525274"/>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35D0318-79D4-C143-E1F8-C4DD2DA238A7}"/>
              </a:ext>
            </a:extLst>
          </p:cNvPr>
          <p:cNvSpPr txBox="1"/>
          <p:nvPr/>
        </p:nvSpPr>
        <p:spPr bwMode="gray">
          <a:xfrm>
            <a:off x="7794594" y="3048188"/>
            <a:ext cx="1397000" cy="23634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 3 weeks</a:t>
            </a:r>
          </a:p>
        </p:txBody>
      </p:sp>
      <p:sp>
        <p:nvSpPr>
          <p:cNvPr id="8" name="Right Brace 7">
            <a:extLst>
              <a:ext uri="{FF2B5EF4-FFF2-40B4-BE49-F238E27FC236}">
                <a16:creationId xmlns:a16="http://schemas.microsoft.com/office/drawing/2014/main" id="{9671407D-2F13-9FC5-DACB-0940D12EB787}"/>
              </a:ext>
            </a:extLst>
          </p:cNvPr>
          <p:cNvSpPr/>
          <p:nvPr/>
        </p:nvSpPr>
        <p:spPr bwMode="gray">
          <a:xfrm>
            <a:off x="4451350" y="3532989"/>
            <a:ext cx="222250" cy="99217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D5B1616-907C-9668-1429-DDFCCCD8F701}"/>
              </a:ext>
            </a:extLst>
          </p:cNvPr>
          <p:cNvSpPr txBox="1"/>
          <p:nvPr/>
        </p:nvSpPr>
        <p:spPr bwMode="gray">
          <a:xfrm>
            <a:off x="4737100" y="3910899"/>
            <a:ext cx="990600" cy="23634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 2 week</a:t>
            </a:r>
          </a:p>
        </p:txBody>
      </p:sp>
      <p:sp>
        <p:nvSpPr>
          <p:cNvPr id="12" name="Right Brace 11">
            <a:extLst>
              <a:ext uri="{FF2B5EF4-FFF2-40B4-BE49-F238E27FC236}">
                <a16:creationId xmlns:a16="http://schemas.microsoft.com/office/drawing/2014/main" id="{85DF53A4-DFEF-EDAB-79E2-77BE77AD604B}"/>
              </a:ext>
            </a:extLst>
          </p:cNvPr>
          <p:cNvSpPr/>
          <p:nvPr/>
        </p:nvSpPr>
        <p:spPr bwMode="gray">
          <a:xfrm>
            <a:off x="1530350" y="4751576"/>
            <a:ext cx="152400" cy="525274"/>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F39CFFED-9E27-C6AC-D6FB-8987208FD2E6}"/>
              </a:ext>
            </a:extLst>
          </p:cNvPr>
          <p:cNvSpPr txBox="1"/>
          <p:nvPr/>
        </p:nvSpPr>
        <p:spPr bwMode="gray">
          <a:xfrm>
            <a:off x="1828800" y="4900801"/>
            <a:ext cx="1397000" cy="236349"/>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200" dirty="0"/>
              <a:t>~ 8 weeks</a:t>
            </a:r>
          </a:p>
        </p:txBody>
      </p:sp>
      <p:sp>
        <p:nvSpPr>
          <p:cNvPr id="11" name="Slide Number Placeholder 10">
            <a:extLst>
              <a:ext uri="{FF2B5EF4-FFF2-40B4-BE49-F238E27FC236}">
                <a16:creationId xmlns:a16="http://schemas.microsoft.com/office/drawing/2014/main" id="{68044841-7C46-6B11-0918-E044EB501F03}"/>
              </a:ext>
            </a:extLst>
          </p:cNvPr>
          <p:cNvSpPr>
            <a:spLocks noGrp="1"/>
          </p:cNvSpPr>
          <p:nvPr>
            <p:ph type="sldNum" sz="quarter" idx="12"/>
          </p:nvPr>
        </p:nvSpPr>
        <p:spPr>
          <a:xfrm>
            <a:off x="11208190" y="6164260"/>
            <a:ext cx="744630" cy="308968"/>
          </a:xfrm>
        </p:spPr>
        <p:txBody>
          <a:bodyPr/>
          <a:lstStyle/>
          <a:p>
            <a:fld id="{D5E8C41A-FC87-4F54-87C6-6B6B2E8CE2E7}" type="slidenum">
              <a:rPr lang="en-US" smtClean="0"/>
              <a:t>9</a:t>
            </a:fld>
            <a:endParaRPr lang="en-US" dirty="0"/>
          </a:p>
        </p:txBody>
      </p:sp>
    </p:spTree>
    <p:extLst>
      <p:ext uri="{BB962C8B-B14F-4D97-AF65-F5344CB8AC3E}">
        <p14:creationId xmlns:p14="http://schemas.microsoft.com/office/powerpoint/2010/main" val="102169574"/>
      </p:ext>
    </p:extLst>
  </p:cSld>
  <p:clrMapOvr>
    <a:masterClrMapping/>
  </p:clrMapOvr>
  <p:transition advTm="3404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9|7.7"/>
</p:tagLst>
</file>

<file path=ppt/tags/tag2.xml><?xml version="1.0" encoding="utf-8"?>
<p:tagLst xmlns:a="http://schemas.openxmlformats.org/drawingml/2006/main" xmlns:r="http://schemas.openxmlformats.org/officeDocument/2006/relationships" xmlns:p="http://schemas.openxmlformats.org/presentationml/2006/main">
  <p:tag name="TIMING" val="|19.5"/>
</p:tagLst>
</file>

<file path=ppt/theme/theme1.xml><?xml version="1.0" encoding="utf-8"?>
<a:theme xmlns:a="http://schemas.openxmlformats.org/drawingml/2006/main" name="TEMPLATE_Fakultät_11_EXP v20170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TEMPLATE_HPI_05_EXP" id="{EEEEA749-3836-4DC6-BA52-AE8D0ADE122A}" vid="{1AF48529-3759-4302-91D0-708D448B8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ML-Based Control - Project Seminar SoSe 2021 - Introductory Meeting</Template>
  <TotalTime>2653</TotalTime>
  <Words>2484</Words>
  <Application>Microsoft Office PowerPoint</Application>
  <PresentationFormat>Widescreen</PresentationFormat>
  <Paragraphs>232</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Cambria Math</vt:lpstr>
      <vt:lpstr>Verdana</vt:lpstr>
      <vt:lpstr>TEMPLATE_Fakultät_11_EXP v201702</vt:lpstr>
      <vt:lpstr>PowerPoint Presentation</vt:lpstr>
      <vt:lpstr>Agenda</vt:lpstr>
      <vt:lpstr>Autonomous Vehicles Edge-Cases: the risky reliance on real-world data</vt:lpstr>
      <vt:lpstr>  Meanwhile - AI systems are still not being successfully deployed</vt:lpstr>
      <vt:lpstr>Reinforcement Learning for Autonomous Vehicle with Model-Based and Data-Driven Simulators</vt:lpstr>
      <vt:lpstr>Possible Architecture and its Realization</vt:lpstr>
      <vt:lpstr>Agent Environment Interaction - Model-Based RL</vt:lpstr>
      <vt:lpstr>Example with Carla - developed during a previous project seminar [Terboven &amp; Andree 2020]</vt:lpstr>
      <vt:lpstr>Roadmap and Deliverables</vt:lpstr>
      <vt:lpstr>Communication Plan &amp; Organization</vt:lpstr>
      <vt:lpstr>References-Papers</vt:lpstr>
      <vt:lpstr>Risk management</vt:lpstr>
      <vt:lpstr>Execution plan</vt:lpstr>
      <vt:lpstr>Comments on the Simulators</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Adriano</dc:creator>
  <cp:lastModifiedBy>Christian Adriano</cp:lastModifiedBy>
  <cp:revision>254</cp:revision>
  <dcterms:created xsi:type="dcterms:W3CDTF">2021-06-28T09:55:25Z</dcterms:created>
  <dcterms:modified xsi:type="dcterms:W3CDTF">2023-04-24T16:14:53Z</dcterms:modified>
</cp:coreProperties>
</file>